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sldIdLst>
    <p:sldId id="292" r:id="rId2"/>
    <p:sldId id="293" r:id="rId3"/>
    <p:sldId id="256" r:id="rId4"/>
    <p:sldId id="278" r:id="rId5"/>
    <p:sldId id="279" r:id="rId6"/>
    <p:sldId id="327" r:id="rId7"/>
    <p:sldId id="328" r:id="rId8"/>
    <p:sldId id="280" r:id="rId9"/>
    <p:sldId id="281" r:id="rId10"/>
    <p:sldId id="284" r:id="rId11"/>
    <p:sldId id="285" r:id="rId12"/>
    <p:sldId id="286" r:id="rId13"/>
    <p:sldId id="283" r:id="rId14"/>
    <p:sldId id="287" r:id="rId15"/>
    <p:sldId id="288" r:id="rId16"/>
    <p:sldId id="289" r:id="rId17"/>
    <p:sldId id="290" r:id="rId18"/>
    <p:sldId id="291"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26" r:id="rId34"/>
    <p:sldId id="309" r:id="rId35"/>
    <p:sldId id="310"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24" r:id="rId50"/>
    <p:sldId id="325" r:id="rId51"/>
    <p:sldId id="257" r:id="rId52"/>
    <p:sldId id="258" r:id="rId53"/>
    <p:sldId id="259" r:id="rId54"/>
    <p:sldId id="260" r:id="rId55"/>
    <p:sldId id="262" r:id="rId56"/>
    <p:sldId id="263" r:id="rId57"/>
    <p:sldId id="264" r:id="rId58"/>
    <p:sldId id="265" r:id="rId59"/>
    <p:sldId id="266" r:id="rId60"/>
    <p:sldId id="267" r:id="rId61"/>
    <p:sldId id="268" r:id="rId62"/>
    <p:sldId id="269" r:id="rId63"/>
    <p:sldId id="270" r:id="rId64"/>
    <p:sldId id="271" r:id="rId65"/>
    <p:sldId id="272" r:id="rId66"/>
    <p:sldId id="294"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228EF2-CB93-4A6B-9A06-B044E081303A}" type="datetimeFigureOut">
              <a:rPr lang="en-US" smtClean="0"/>
              <a:t>9/16/2022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B77901-D4A6-43B9-877B-9ED380D1AF5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general</a:t>
            </a:r>
            <a:r>
              <a:rPr lang="en-US" baseline="0" dirty="0"/>
              <a:t> overview of what we are going to cover in this presentation. </a:t>
            </a:r>
          </a:p>
          <a:p>
            <a:endParaRPr lang="en-US" baseline="0" dirty="0"/>
          </a:p>
          <a:p>
            <a:r>
              <a:rPr lang="en-US" baseline="0" dirty="0"/>
              <a:t>Let me start off with what is Mendeley. Is a research workflow tool and academic social network that helps you Organize your documents and references. Mendeley helps you collaborate with your fellow researchers online by joining and working together in groups. I’ll also show you how Mendeley can provide you with readership statistics and recommendations that help you stay up to date and learn more. Finally we’ll cover how Mendeley can help you securely store datasets so they can be cited and shared. </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prstGeom prst="rect">
            <a:avLst/>
          </a:prstGeom>
        </p:spPr>
        <p:txBody>
          <a:bodyPr/>
          <a:lstStyle/>
          <a:p>
            <a:pPr lvl="0"/>
            <a:endParaRPr/>
          </a:p>
        </p:txBody>
      </p:sp>
      <p:sp>
        <p:nvSpPr>
          <p:cNvPr id="148" name="Shape 148"/>
          <p:cNvSpPr>
            <a:spLocks noGrp="1"/>
          </p:cNvSpPr>
          <p:nvPr>
            <p:ph type="body" sz="quarter" idx="1"/>
          </p:nvPr>
        </p:nvSpPr>
        <p:spPr>
          <a:prstGeom prst="rect">
            <a:avLst/>
          </a:prstGeom>
        </p:spPr>
        <p:txBody>
          <a:bodyPr/>
          <a:lstStyle/>
          <a:p>
            <a:pPr lvl="0">
              <a:lnSpc>
                <a:spcPct val="118000"/>
              </a:lnSpc>
              <a:defRPr sz="1800"/>
            </a:pPr>
            <a:r>
              <a:rPr sz="1400"/>
              <a:t>Mendeley </a:t>
            </a:r>
            <a:r>
              <a:rPr lang="en-GB" sz="1400" dirty="0"/>
              <a:t>makes it easy to add documents</a:t>
            </a:r>
            <a:r>
              <a:rPr sz="1400"/>
              <a:t>.</a:t>
            </a:r>
            <a:r>
              <a:rPr lang="en-GB" sz="1400" dirty="0"/>
              <a:t> The simplest</a:t>
            </a:r>
            <a:r>
              <a:rPr lang="en-GB" sz="1400" baseline="0" dirty="0"/>
              <a:t> way is drag and drop the file right into Mendeley. There are actually quite a few ways to add documents to your library besides drag and drop you can use the File menu and select from a few options: </a:t>
            </a:r>
          </a:p>
          <a:p>
            <a:pPr lvl="0">
              <a:lnSpc>
                <a:spcPct val="118000"/>
              </a:lnSpc>
              <a:defRPr sz="1800"/>
            </a:pPr>
            <a:endParaRPr lang="en-GB" sz="1400" baseline="0" dirty="0"/>
          </a:p>
          <a:p>
            <a:pPr lvl="0">
              <a:lnSpc>
                <a:spcPct val="118000"/>
              </a:lnSpc>
              <a:defRPr sz="1800"/>
            </a:pPr>
            <a:r>
              <a:rPr lang="en-GB" sz="1400" baseline="0" dirty="0"/>
              <a:t>-      You can select the file or a folder to add from your computer, </a:t>
            </a:r>
          </a:p>
          <a:p>
            <a:pPr marL="285750" lvl="0" indent="-285750">
              <a:lnSpc>
                <a:spcPct val="118000"/>
              </a:lnSpc>
              <a:buFontTx/>
              <a:buChar char="-"/>
              <a:defRPr sz="1800"/>
            </a:pPr>
            <a:r>
              <a:rPr lang="en-GB" sz="1400" baseline="0" dirty="0"/>
              <a:t>our you can define a watch folder. A watch folder is a folder or multiple folders that you define in your computer to keep an eye on. What this means is what whenever a pdf is added to your folder, Mendeley will automatically know is new and import it for you. </a:t>
            </a:r>
          </a:p>
          <a:p>
            <a:pPr marL="285750" lvl="0" indent="-285750">
              <a:lnSpc>
                <a:spcPct val="118000"/>
              </a:lnSpc>
              <a:buFontTx/>
              <a:buChar char="-"/>
              <a:defRPr sz="1800"/>
            </a:pPr>
            <a:r>
              <a:rPr lang="en-GB" sz="1400" baseline="0" dirty="0"/>
              <a:t>You can also add references manually instead, which allow you to complete a number of fields manually. </a:t>
            </a:r>
          </a:p>
          <a:p>
            <a:pPr marL="285750" lvl="0" indent="-285750">
              <a:lnSpc>
                <a:spcPct val="118000"/>
              </a:lnSpc>
              <a:buFontTx/>
              <a:buChar char="-"/>
              <a:defRPr sz="1800"/>
            </a:pPr>
            <a:r>
              <a:rPr lang="en-GB" sz="1400" dirty="0"/>
              <a:t>If you are already using another reference Manger such as RefWorks</a:t>
            </a:r>
            <a:r>
              <a:rPr lang="en-GB" sz="1400" baseline="0" dirty="0"/>
              <a:t>, EndNote or Zotero,  y</a:t>
            </a:r>
            <a:r>
              <a:rPr sz="1400"/>
              <a:t>ou can also easily</a:t>
            </a:r>
            <a:r>
              <a:rPr lang="en-GB" sz="1400" baseline="0" dirty="0"/>
              <a:t> </a:t>
            </a:r>
            <a:r>
              <a:rPr sz="1400"/>
              <a:t>carry across your </a:t>
            </a:r>
            <a:r>
              <a:rPr lang="en-GB" sz="1400" dirty="0"/>
              <a:t>references</a:t>
            </a:r>
            <a:r>
              <a:rPr sz="1400"/>
              <a:t> to Mendeley easily.</a:t>
            </a:r>
            <a:r>
              <a:rPr lang="en-GB" sz="1400" dirty="0"/>
              <a:t> Simply export</a:t>
            </a:r>
            <a:r>
              <a:rPr lang="en-GB" sz="1400" baseline="0" dirty="0"/>
              <a:t> your library from those tools to a standard format sur RIS or BibTeX and  you will have no problem importing your library. </a:t>
            </a:r>
            <a:endParaRPr sz="1400"/>
          </a:p>
          <a:p>
            <a:pPr lvl="0">
              <a:lnSpc>
                <a:spcPct val="118000"/>
              </a:lnSpc>
              <a:defRPr sz="1800"/>
            </a:pP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prstGeom prst="rect">
            <a:avLst/>
          </a:prstGeom>
        </p:spPr>
        <p:txBody>
          <a:bodyPr/>
          <a:lstStyle/>
          <a:p>
            <a:pPr lvl="0"/>
            <a:endParaRPr/>
          </a:p>
        </p:txBody>
      </p:sp>
      <p:sp>
        <p:nvSpPr>
          <p:cNvPr id="148" name="Shape 148"/>
          <p:cNvSpPr>
            <a:spLocks noGrp="1"/>
          </p:cNvSpPr>
          <p:nvPr>
            <p:ph type="body" sz="quarter" idx="1"/>
          </p:nvPr>
        </p:nvSpPr>
        <p:spPr>
          <a:prstGeom prst="rect">
            <a:avLst/>
          </a:prstGeom>
        </p:spPr>
        <p:txBody>
          <a:bodyPr/>
          <a:lstStyle/>
          <a:p>
            <a:pPr marL="0" marR="0" lvl="0" indent="0" algn="l" defTabSz="457200" rtl="0" eaLnBrk="1" fontAlgn="auto" latinLnBrk="0" hangingPunct="1">
              <a:lnSpc>
                <a:spcPct val="118000"/>
              </a:lnSpc>
              <a:spcBef>
                <a:spcPts val="0"/>
              </a:spcBef>
              <a:spcAft>
                <a:spcPts val="0"/>
              </a:spcAft>
              <a:buClrTx/>
              <a:buSzTx/>
              <a:buFontTx/>
              <a:buNone/>
              <a:defRPr sz="1800"/>
            </a:pPr>
            <a:r>
              <a:rPr lang="en-GB" sz="1400" dirty="0"/>
              <a:t>Keeping your document details clean</a:t>
            </a:r>
            <a:r>
              <a:rPr lang="en-GB" sz="1400" baseline="0" dirty="0"/>
              <a:t> and complete is super important. Therefore, I thought it would be a good idea to see how Mendeley takes care of most of the hard work for you. When you add a document to your library Mendeley will do it’s best to import all the relevant information from the article you just added  but sometimes the data will be missing. Fortunately this is easy to fix. </a:t>
            </a:r>
            <a:r>
              <a:rPr kumimoji="0" lang="en-US" sz="1400" b="0" i="0" u="none" strike="noStrike" cap="none" spc="0" normalizeH="0" baseline="0" dirty="0">
                <a:ln>
                  <a:noFill/>
                </a:ln>
                <a:solidFill>
                  <a:srgbClr val="3C3C3B"/>
                </a:solidFill>
                <a:effectLst/>
                <a:uFillTx/>
                <a:latin typeface="+mj-lt"/>
                <a:ea typeface="+mj-ea"/>
                <a:cs typeface="+mj-cs"/>
                <a:sym typeface="Helvetica"/>
              </a:rPr>
              <a:t>Enter the</a:t>
            </a:r>
            <a:r>
              <a:rPr kumimoji="0" lang="en-US" sz="1400" b="0" i="0" u="none" strike="noStrike" cap="none" spc="0" normalizeH="0" dirty="0">
                <a:ln>
                  <a:noFill/>
                </a:ln>
                <a:solidFill>
                  <a:srgbClr val="3C3C3B"/>
                </a:solidFill>
                <a:effectLst/>
                <a:uFillTx/>
                <a:latin typeface="+mj-lt"/>
                <a:ea typeface="+mj-ea"/>
                <a:cs typeface="+mj-cs"/>
                <a:sym typeface="Helvetica"/>
              </a:rPr>
              <a:t> DOI, PubMed or ArXiv ID and click on the magnifying glass to have Mendeley</a:t>
            </a:r>
            <a:r>
              <a:rPr kumimoji="0" lang="en-US" sz="1400" b="0" i="0" u="none" strike="noStrike" cap="none" spc="0" normalizeH="0" baseline="0" dirty="0">
                <a:ln>
                  <a:noFill/>
                </a:ln>
                <a:solidFill>
                  <a:srgbClr val="3C3C3B"/>
                </a:solidFill>
                <a:effectLst/>
                <a:uFillTx/>
                <a:latin typeface="+mj-lt"/>
                <a:ea typeface="+mj-ea"/>
                <a:cs typeface="+mj-cs"/>
                <a:sym typeface="Helvetica"/>
              </a:rPr>
              <a:t> perform an online search for the correct information. Mendeley will then add the correct information automatically for you. Sometimes Mendeley will flag the document for review which means some of the information may be missing or incomplete. At this point you can select to have Mendeley search for the document details using Google Scholar to fill in the missing fields. Keep in mind that you can always edit this fields manually at any time and if you make any mistakes simply undo the changes. </a:t>
            </a:r>
          </a:p>
          <a:p>
            <a:pPr lvl="0">
              <a:lnSpc>
                <a:spcPct val="118000"/>
              </a:lnSpc>
              <a:defRPr sz="1800"/>
            </a:pPr>
            <a:endParaRPr sz="14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noRot="1" noChangeAspect="1"/>
          </p:cNvSpPr>
          <p:nvPr>
            <p:ph type="sldImg"/>
          </p:nvPr>
        </p:nvSpPr>
        <p:spPr>
          <a:prstGeom prst="rect">
            <a:avLst/>
          </a:prstGeom>
        </p:spPr>
        <p:txBody>
          <a:bodyPr/>
          <a:lstStyle/>
          <a:p>
            <a:pPr lvl="0"/>
            <a:endParaRPr/>
          </a:p>
        </p:txBody>
      </p:sp>
      <p:sp>
        <p:nvSpPr>
          <p:cNvPr id="70" name="Shape 70"/>
          <p:cNvSpPr>
            <a:spLocks noGrp="1"/>
          </p:cNvSpPr>
          <p:nvPr>
            <p:ph type="body" sz="quarter" idx="1"/>
          </p:nvPr>
        </p:nvSpPr>
        <p:spPr>
          <a:prstGeom prst="rect">
            <a:avLst/>
          </a:prstGeom>
        </p:spPr>
        <p:txBody>
          <a:bodyPr/>
          <a:lstStyle/>
          <a:p>
            <a:pPr lvl="0">
              <a:lnSpc>
                <a:spcPct val="118000"/>
              </a:lnSpc>
              <a:defRPr sz="1800"/>
            </a:pPr>
            <a:r>
              <a:rPr sz="1400" dirty="0"/>
              <a:t>So what is Mendeley? Mendeley is</a:t>
            </a:r>
            <a:r>
              <a:rPr lang="en-GB" sz="1400" baseline="0" dirty="0"/>
              <a:t> an academic</a:t>
            </a:r>
            <a:r>
              <a:rPr sz="1400" dirty="0"/>
              <a:t> software which is available across a number of different platforms. You can run Mendeley on you</a:t>
            </a:r>
            <a:r>
              <a:rPr lang="en-US" sz="1400" dirty="0"/>
              <a:t>’re</a:t>
            </a:r>
            <a:r>
              <a:rPr sz="1400" dirty="0"/>
              <a:t> </a:t>
            </a:r>
            <a:r>
              <a:rPr lang="en-GB" sz="1400" dirty="0"/>
              <a:t>your mac your pc or even on Linux and in all major browsers.</a:t>
            </a:r>
            <a:r>
              <a:rPr lang="en-GB" sz="1400" baseline="0" dirty="0"/>
              <a:t> Mendeley offers a desktop application that you can run in your computer a web library for whenever you are not at your computer and a mobile application so you can work on the go</a:t>
            </a:r>
            <a:endParaRPr sz="1400" dirty="0"/>
          </a:p>
          <a:p>
            <a:pPr lvl="0">
              <a:lnSpc>
                <a:spcPct val="118000"/>
              </a:lnSpc>
              <a:defRPr sz="1800"/>
            </a:pPr>
            <a:endParaRPr lang="en-GB" sz="1400" dirty="0"/>
          </a:p>
          <a:p>
            <a:pPr lvl="0">
              <a:lnSpc>
                <a:spcPct val="118000"/>
              </a:lnSpc>
              <a:defRPr sz="1800"/>
            </a:pPr>
            <a:r>
              <a:rPr lang="en-GB" sz="1400" dirty="0"/>
              <a:t>We’ll see how</a:t>
            </a:r>
            <a:r>
              <a:rPr lang="en-GB" sz="1400" baseline="0" dirty="0"/>
              <a:t> the desktop and web components work together in the next couple of slides. </a:t>
            </a:r>
            <a:endParaRPr sz="14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a:solidFill>
              <a:srgbClr val="000000">
                <a:alpha val="100000"/>
              </a:srgbClr>
            </a:solidFill>
            <a:miter lim="800000"/>
          </a:ln>
        </p:spPr>
      </p:sp>
      <p:sp>
        <p:nvSpPr>
          <p:cNvPr id="27651" name="Notes Placeholder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dirty="0"/>
          </a:p>
        </p:txBody>
      </p:sp>
      <p:sp>
        <p:nvSpPr>
          <p:cNvPr id="27652"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sz="1200" dirty="0">
                <a:latin typeface="Calibri" panose="020F0502020204030204" pitchFamily="34" charset="0"/>
              </a:rPr>
              <a:t>32</a:t>
            </a:fld>
            <a:endParaRPr 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4E712D5-4E8D-41B2-97EE-2FAC0B7C4679}"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9D38D-C2AE-439D-A48D-D89B1D80510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E712D5-4E8D-41B2-97EE-2FAC0B7C4679}"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9D38D-C2AE-439D-A48D-D89B1D80510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E712D5-4E8D-41B2-97EE-2FAC0B7C4679}"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9D38D-C2AE-439D-A48D-D89B1D805108}"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ontent &amp; Image">
    <p:spTree>
      <p:nvGrpSpPr>
        <p:cNvPr id="1" name=""/>
        <p:cNvGrpSpPr/>
        <p:nvPr/>
      </p:nvGrpSpPr>
      <p:grpSpPr>
        <a:xfrm>
          <a:off x="0" y="0"/>
          <a:ext cx="0" cy="0"/>
          <a:chOff x="0" y="0"/>
          <a:chExt cx="0" cy="0"/>
        </a:xfrm>
      </p:grpSpPr>
      <p:sp>
        <p:nvSpPr>
          <p:cNvPr id="33" name="Shape 33"/>
          <p:cNvSpPr>
            <a:spLocks noGrp="1"/>
          </p:cNvSpPr>
          <p:nvPr>
            <p:ph type="title" hasCustomPrompt="1"/>
          </p:nvPr>
        </p:nvSpPr>
        <p:spPr>
          <a:prstGeom prst="rect">
            <a:avLst/>
          </a:prstGeom>
        </p:spPr>
        <p:txBody>
          <a:bodyPr/>
          <a:lstStyle/>
          <a:p>
            <a:pPr lvl="0">
              <a:defRPr sz="1800">
                <a:solidFill>
                  <a:srgbClr val="000000"/>
                </a:solidFill>
              </a:defRPr>
            </a:pPr>
            <a:r>
              <a:rPr sz="4000">
                <a:solidFill>
                  <a:srgbClr val="1E1E1E"/>
                </a:solidFill>
              </a:rPr>
              <a:t>Title Text</a:t>
            </a:r>
          </a:p>
        </p:txBody>
      </p:sp>
      <p:sp>
        <p:nvSpPr>
          <p:cNvPr id="34" name="Shape 34"/>
          <p:cNvSpPr>
            <a:spLocks noGrp="1"/>
          </p:cNvSpPr>
          <p:nvPr>
            <p:ph type="body" idx="1" hasCustomPrompt="1"/>
          </p:nvPr>
        </p:nvSpPr>
        <p:spPr>
          <a:xfrm>
            <a:off x="609600" y="1600200"/>
            <a:ext cx="5384800" cy="5257800"/>
          </a:xfrm>
          <a:prstGeom prst="rect">
            <a:avLst/>
          </a:prstGeom>
        </p:spPr>
        <p:txBody>
          <a:bodyPr/>
          <a:lstStyle>
            <a:lvl1pPr>
              <a:defRPr>
                <a:solidFill>
                  <a:srgbClr val="3C3C3B"/>
                </a:solidFill>
              </a:defRPr>
            </a:lvl1pPr>
            <a:lvl2pPr>
              <a:defRPr>
                <a:solidFill>
                  <a:srgbClr val="3C3C3B"/>
                </a:solidFill>
              </a:defRPr>
            </a:lvl2pPr>
            <a:lvl3pPr>
              <a:defRPr>
                <a:solidFill>
                  <a:srgbClr val="3C3C3B"/>
                </a:solidFill>
              </a:defRPr>
            </a:lvl3pPr>
            <a:lvl4pPr>
              <a:defRPr>
                <a:solidFill>
                  <a:srgbClr val="3C3C3B"/>
                </a:solidFill>
              </a:defRPr>
            </a:lvl4pPr>
            <a:lvl5pPr>
              <a:defRPr>
                <a:solidFill>
                  <a:srgbClr val="3C3C3B"/>
                </a:solidFill>
              </a:defRPr>
            </a:lvl5pPr>
          </a:lstStyle>
          <a:p>
            <a:pPr lvl="0">
              <a:defRPr>
                <a:solidFill>
                  <a:srgbClr val="000000"/>
                </a:solidFill>
              </a:defRPr>
            </a:pPr>
            <a:r>
              <a:rPr>
                <a:solidFill>
                  <a:srgbClr val="3C3C3B"/>
                </a:solidFill>
              </a:rPr>
              <a:t>Body Level One</a:t>
            </a:r>
          </a:p>
          <a:p>
            <a:pPr lvl="1">
              <a:defRPr>
                <a:solidFill>
                  <a:srgbClr val="000000"/>
                </a:solidFill>
              </a:defRPr>
            </a:pPr>
            <a:r>
              <a:rPr>
                <a:solidFill>
                  <a:srgbClr val="3C3C3B"/>
                </a:solidFill>
              </a:rPr>
              <a:t>Body Level Two</a:t>
            </a:r>
          </a:p>
          <a:p>
            <a:pPr lvl="2">
              <a:defRPr>
                <a:solidFill>
                  <a:srgbClr val="000000"/>
                </a:solidFill>
              </a:defRPr>
            </a:pPr>
            <a:r>
              <a:rPr>
                <a:solidFill>
                  <a:srgbClr val="3C3C3B"/>
                </a:solidFill>
              </a:rPr>
              <a:t>Body Level Three</a:t>
            </a:r>
          </a:p>
          <a:p>
            <a:pPr lvl="3">
              <a:defRPr>
                <a:solidFill>
                  <a:srgbClr val="000000"/>
                </a:solidFill>
              </a:defRPr>
            </a:pPr>
            <a:r>
              <a:rPr>
                <a:solidFill>
                  <a:srgbClr val="3C3C3B"/>
                </a:solidFill>
              </a:rPr>
              <a:t>Body Level Four</a:t>
            </a:r>
          </a:p>
          <a:p>
            <a:pPr lvl="4">
              <a:defRPr>
                <a:solidFill>
                  <a:srgbClr val="000000"/>
                </a:solidFill>
              </a:defRPr>
            </a:pPr>
            <a:r>
              <a:rPr>
                <a:solidFill>
                  <a:srgbClr val="3C3C3B"/>
                </a:solidFill>
              </a:rPr>
              <a:t>Body Level Five</a:t>
            </a:r>
          </a:p>
        </p:txBody>
      </p:sp>
      <p:sp>
        <p:nvSpPr>
          <p:cNvPr id="35" name="Shape 35"/>
          <p:cNvSpPr>
            <a:spLocks noGrp="1"/>
          </p:cNvSpPr>
          <p:nvPr>
            <p:ph type="sldNum" sz="quarter" idx="2"/>
          </p:nvPr>
        </p:nvSpPr>
        <p:spPr>
          <a:prstGeom prst="rect">
            <a:avLst/>
          </a:prstGeom>
        </p:spPr>
        <p:txBody>
          <a:bodyPr/>
          <a:lstStyle/>
          <a:p>
            <a:pPr lvl="0"/>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E712D5-4E8D-41B2-97EE-2FAC0B7C4679}"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9D38D-C2AE-439D-A48D-D89B1D80510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4E712D5-4E8D-41B2-97EE-2FAC0B7C4679}"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49D38D-C2AE-439D-A48D-D89B1D80510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E712D5-4E8D-41B2-97EE-2FAC0B7C4679}" type="datetimeFigureOut">
              <a:rPr lang="en-US" smtClean="0"/>
              <a:t>9/16/2022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49D38D-C2AE-439D-A48D-D89B1D80510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E712D5-4E8D-41B2-97EE-2FAC0B7C4679}" type="datetimeFigureOut">
              <a:rPr lang="en-US" smtClean="0"/>
              <a:t>9/16/2022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49D38D-C2AE-439D-A48D-D89B1D80510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E712D5-4E8D-41B2-97EE-2FAC0B7C4679}" type="datetimeFigureOut">
              <a:rPr lang="en-US" smtClean="0"/>
              <a:t>9/16/2022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49D38D-C2AE-439D-A48D-D89B1D80510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E712D5-4E8D-41B2-97EE-2FAC0B7C4679}" type="datetimeFigureOut">
              <a:rPr lang="en-US" smtClean="0"/>
              <a:t>9/16/2022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49D38D-C2AE-439D-A48D-D89B1D80510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4E712D5-4E8D-41B2-97EE-2FAC0B7C4679}" type="datetimeFigureOut">
              <a:rPr lang="en-US" smtClean="0"/>
              <a:t>9/16/2022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49D38D-C2AE-439D-A48D-D89B1D80510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4E712D5-4E8D-41B2-97EE-2FAC0B7C4679}" type="datetimeFigureOut">
              <a:rPr lang="en-US" smtClean="0"/>
              <a:t>9/16/2022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49D38D-C2AE-439D-A48D-D89B1D80510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E712D5-4E8D-41B2-97EE-2FAC0B7C4679}" type="datetimeFigureOut">
              <a:rPr lang="en-US" smtClean="0"/>
              <a:t>9/16/2022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49D38D-C2AE-439D-A48D-D89B1D80510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apps.automeris.io/wpd/" TargetMode="External"/><Relationship Id="rId2" Type="http://schemas.openxmlformats.org/officeDocument/2006/relationships/hyperlink" Target="https://www.snapchart.co/main.html" TargetMode="External"/><Relationship Id="rId1" Type="http://schemas.openxmlformats.org/officeDocument/2006/relationships/slideLayout" Target="../slideLayouts/slideLayout1.xml"/><Relationship Id="rId6" Type="http://schemas.openxmlformats.org/officeDocument/2006/relationships/hyperlink" Target="https://www.onlinedoctranslator.com/en/translationform" TargetMode="External"/><Relationship Id="rId5" Type="http://schemas.openxmlformats.org/officeDocument/2006/relationships/hyperlink" Target="https://copyleaks.com/compare" TargetMode="External"/><Relationship Id="rId4" Type="http://schemas.openxmlformats.org/officeDocument/2006/relationships/hyperlink" Target="https://www.youtube.com/watch?v=P7GbGdMvopU"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www.winedt.com/" TargetMode="External"/><Relationship Id="rId2" Type="http://schemas.openxmlformats.org/officeDocument/2006/relationships/hyperlink" Target="http://www.miktex.or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uoregon.edu/~koch/texshop/" TargetMode="External"/><Relationship Id="rId2" Type="http://schemas.openxmlformats.org/officeDocument/2006/relationships/hyperlink" Target="http://www.winshell.d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conferenceranks.com/?searchall=NLDB" TargetMode="External"/><Relationship Id="rId2" Type="http://schemas.openxmlformats.org/officeDocument/2006/relationships/hyperlink" Target="http://www.letpub.com.cn/index.php?page=journalapp&amp;fieldtag=all&amp;firstletter=" TargetMode="External"/><Relationship Id="rId1" Type="http://schemas.openxmlformats.org/officeDocument/2006/relationships/slideLayout" Target="../slideLayouts/slideLayout2.xml"/><Relationship Id="rId5" Type="http://schemas.openxmlformats.org/officeDocument/2006/relationships/hyperlink" Target="https://clarivate.com/" TargetMode="External"/><Relationship Id="rId4" Type="http://schemas.openxmlformats.org/officeDocument/2006/relationships/hyperlink" Target="https://www.engineeringvillage.com/search/quick.url?CID=quickSearch&amp;database=1"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jabref.sourceforge.net/"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free-article-spinner.com/" TargetMode="External"/><Relationship Id="rId2" Type="http://schemas.openxmlformats.org/officeDocument/2006/relationships/hyperlink" Target="https://quillbot.com/ap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tobi.oetiker.ch/lshort/lshort.pdf" TargetMode="External"/><Relationship Id="rId2" Type="http://schemas.openxmlformats.org/officeDocument/2006/relationships/hyperlink" Target="http://en.wikibooks.org/wiki/LaTeX"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ci-hub.hkvisa.net/" TargetMode="External"/><Relationship Id="rId2" Type="http://schemas.openxmlformats.org/officeDocument/2006/relationships/hyperlink" Target="https://zh.z-lib.org/"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hyperlink" Target="https://picto3d.com/" TargetMode="External"/><Relationship Id="rId2" Type="http://schemas.openxmlformats.org/officeDocument/2006/relationships/hyperlink" Target="https://www2.lunapic.com/edito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stretch>
            <a:fillRect/>
          </a:stretch>
        </p:blipFill>
        <p:spPr bwMode="auto">
          <a:xfrm>
            <a:off x="-15331" y="-26484"/>
            <a:ext cx="12382151" cy="68835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658140" y="3835960"/>
            <a:ext cx="8206775" cy="769313"/>
          </a:xfrm>
          <a:prstGeom prst="rect">
            <a:avLst/>
          </a:prstGeom>
          <a:noFill/>
          <a:ln>
            <a:solidFill>
              <a:srgbClr val="0070C0"/>
            </a:solidFill>
          </a:ln>
          <a:effectLst/>
        </p:spPr>
        <p:txBody>
          <a:bodyPr wrap="square" rtlCol="0">
            <a:spAutoFit/>
          </a:bodyPr>
          <a:lstStyle/>
          <a:p>
            <a:pPr algn="ctr">
              <a:defRPr/>
            </a:pPr>
            <a:r>
              <a:rPr lang="en-US" altLang="zh-CN" sz="4400" b="1" dirty="0" err="1">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MathPix</a:t>
            </a:r>
            <a:r>
              <a:rPr lang="en-US" altLang="zh-CN" sz="4400" b="1"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en-US" altLang="zh-CN" sz="4400" b="1" dirty="0" err="1">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Mendeley</a:t>
            </a:r>
            <a:r>
              <a:rPr lang="en-US" altLang="zh-CN" sz="4400" b="1" dirty="0">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 Latex</a:t>
            </a:r>
          </a:p>
        </p:txBody>
      </p:sp>
      <p:sp>
        <p:nvSpPr>
          <p:cNvPr id="12" name="TextBox 7"/>
          <p:cNvSpPr>
            <a:spLocks noChangeArrowheads="1"/>
          </p:cNvSpPr>
          <p:nvPr/>
        </p:nvSpPr>
        <p:spPr bwMode="auto">
          <a:xfrm>
            <a:off x="4458886" y="5959065"/>
            <a:ext cx="2605282" cy="553854"/>
          </a:xfrm>
          <a:prstGeom prst="rect">
            <a:avLst/>
          </a:prstGeom>
          <a:noFill/>
          <a:ln w="9525">
            <a:solidFill>
              <a:srgbClr val="00B0F0"/>
            </a:solidFill>
            <a:miter lim="800000"/>
          </a:ln>
          <a:effectLst/>
          <a:extLst>
            <a:ext uri="{909E8E84-426E-40DD-AFC4-6F175D3DCCD1}">
              <a14:hiddenFill xmlns:a14="http://schemas.microsoft.com/office/drawing/2010/main">
                <a:solidFill>
                  <a:srgbClr val="FFFFFF"/>
                </a:solidFill>
              </a14:hiddenFill>
            </a:ext>
          </a:extLst>
        </p:spPr>
        <p:txBody>
          <a:bodyPr wrap="square" lIns="0" tIns="0" rIns="0" bIns="0">
            <a:spAutoFit/>
          </a:bodyPr>
          <a:lstStyle/>
          <a:p>
            <a:pPr algn="ctr">
              <a:defRPr/>
            </a:pPr>
            <a:r>
              <a:rPr lang="en-US" altLang="zh-CN" sz="1800" dirty="0">
                <a:ln>
                  <a:solidFill>
                    <a:schemeClr val="bg1"/>
                  </a:solidFill>
                </a:ln>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By</a:t>
            </a:r>
          </a:p>
          <a:p>
            <a:pPr algn="ctr">
              <a:defRPr/>
            </a:pPr>
            <a:r>
              <a:rPr lang="en-US" altLang="zh-CN" sz="1800" dirty="0" err="1">
                <a:ln>
                  <a:solidFill>
                    <a:schemeClr val="bg1"/>
                  </a:solidFill>
                </a:ln>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Dr</a:t>
            </a:r>
            <a:r>
              <a:rPr lang="en-US" altLang="zh-CN" sz="1800" dirty="0">
                <a:ln>
                  <a:solidFill>
                    <a:schemeClr val="bg1"/>
                  </a:solidFill>
                </a:ln>
                <a:solidFill>
                  <a:schemeClr val="bg1"/>
                </a:solidFill>
                <a:latin typeface="Microsoft YaHei" panose="020B0503020204020204" pitchFamily="34" charset="-122"/>
                <a:ea typeface="Microsoft YaHei" panose="020B0503020204020204" pitchFamily="34" charset="-122"/>
                <a:sym typeface="Microsoft YaHei" panose="020B0503020204020204" pitchFamily="34" charset="-122"/>
              </a:rPr>
              <a:t> Rajesh Kumar</a:t>
            </a:r>
          </a:p>
        </p:txBody>
      </p:sp>
      <p:pic>
        <p:nvPicPr>
          <p:cNvPr id="31" name="1" descr="D:\360data\重要数据\桌面\666666666.png"/>
          <p:cNvPicPr>
            <a:picLocks noChangeAspect="1" noChangeArrowheads="1"/>
          </p:cNvPicPr>
          <p:nvPr/>
        </p:nvPicPr>
        <p:blipFill>
          <a:blip r:embed="rId4" cstate="screen"/>
          <a:srcRect/>
          <a:stretch>
            <a:fillRect/>
          </a:stretch>
        </p:blipFill>
        <p:spPr bwMode="auto">
          <a:xfrm>
            <a:off x="4193794" y="695969"/>
            <a:ext cx="2796230" cy="279586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2" name="2" descr="D:\360data\重要数据\桌面\555555555.png"/>
          <p:cNvPicPr>
            <a:picLocks noChangeAspect="1" noChangeArrowheads="1"/>
          </p:cNvPicPr>
          <p:nvPr/>
        </p:nvPicPr>
        <p:blipFill>
          <a:blip r:embed="rId5" cstate="screen"/>
          <a:srcRect/>
          <a:stretch>
            <a:fillRect/>
          </a:stretch>
        </p:blipFill>
        <p:spPr bwMode="auto">
          <a:xfrm>
            <a:off x="4193794" y="695969"/>
            <a:ext cx="2796230" cy="279586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3" name="3" descr="D:\360data\重要数据\桌面\4444444444.png"/>
          <p:cNvPicPr>
            <a:picLocks noChangeAspect="1" noChangeArrowheads="1"/>
          </p:cNvPicPr>
          <p:nvPr/>
        </p:nvPicPr>
        <p:blipFill>
          <a:blip r:embed="rId6" cstate="screen"/>
          <a:srcRect/>
          <a:stretch>
            <a:fillRect/>
          </a:stretch>
        </p:blipFill>
        <p:spPr bwMode="auto">
          <a:xfrm>
            <a:off x="4193794" y="695969"/>
            <a:ext cx="2796230" cy="279586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4" name="4" descr="D:\360data\重要数据\桌面\333333333333.png"/>
          <p:cNvPicPr>
            <a:picLocks noChangeAspect="1" noChangeArrowheads="1"/>
          </p:cNvPicPr>
          <p:nvPr/>
        </p:nvPicPr>
        <p:blipFill>
          <a:blip r:embed="rId7" cstate="screen"/>
          <a:srcRect/>
          <a:stretch>
            <a:fillRect/>
          </a:stretch>
        </p:blipFill>
        <p:spPr bwMode="auto">
          <a:xfrm>
            <a:off x="4193794" y="695969"/>
            <a:ext cx="2796230" cy="279586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5" name="5" descr="D:\360data\重要数据\桌面\222222.png"/>
          <p:cNvPicPr>
            <a:picLocks noChangeAspect="1" noChangeArrowheads="1"/>
          </p:cNvPicPr>
          <p:nvPr/>
        </p:nvPicPr>
        <p:blipFill>
          <a:blip r:embed="rId8" cstate="screen"/>
          <a:srcRect/>
          <a:stretch>
            <a:fillRect/>
          </a:stretch>
        </p:blipFill>
        <p:spPr bwMode="auto">
          <a:xfrm>
            <a:off x="4193794" y="695969"/>
            <a:ext cx="2796230" cy="279586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6" name="6" descr="D:\360data\重要数据\桌面\11111111.png"/>
          <p:cNvPicPr>
            <a:picLocks noChangeAspect="1" noChangeArrowheads="1"/>
          </p:cNvPicPr>
          <p:nvPr/>
        </p:nvPicPr>
        <p:blipFill>
          <a:blip r:embed="rId9" cstate="screen"/>
          <a:srcRect/>
          <a:stretch>
            <a:fillRect/>
          </a:stretch>
        </p:blipFill>
        <p:spPr bwMode="auto">
          <a:xfrm>
            <a:off x="4193794" y="695969"/>
            <a:ext cx="2796230" cy="2795866"/>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7" name="LOGO"/>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5223963" y="1767334"/>
            <a:ext cx="735891" cy="714834"/>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8" name="Picture 6"/>
          <p:cNvPicPr>
            <a:picLocks noChangeAspect="1" noChangeArrowheads="1"/>
          </p:cNvPicPr>
          <p:nvPr/>
        </p:nvPicPr>
        <p:blipFill>
          <a:blip r:embed="rId11" cstate="print"/>
          <a:stretch>
            <a:fillRect/>
          </a:stretch>
        </p:blipFill>
        <p:spPr bwMode="auto">
          <a:xfrm>
            <a:off x="5216664" y="1920045"/>
            <a:ext cx="3695008" cy="5224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10" fill="hold"/>
                                        <p:tgtEl>
                                          <p:spTgt spid="38"/>
                                        </p:tgtEl>
                                        <p:attrNameLst>
                                          <p:attrName>ppt_x</p:attrName>
                                        </p:attrNameLst>
                                      </p:cBhvr>
                                      <p:tavLst>
                                        <p:tav tm="0">
                                          <p:val>
                                            <p:strVal val="0-#ppt_w/2"/>
                                          </p:val>
                                        </p:tav>
                                        <p:tav tm="100000">
                                          <p:val>
                                            <p:strVal val="#ppt_x"/>
                                          </p:val>
                                        </p:tav>
                                      </p:tavLst>
                                    </p:anim>
                                    <p:anim calcmode="lin" valueType="num">
                                      <p:cBhvr additive="base">
                                        <p:cTn id="8" dur="1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12" decel="10000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12" decel="10000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12" decel="10000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0-#ppt_w/2"/>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12" decel="10000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0-#ppt_w/2"/>
                                          </p:val>
                                        </p:tav>
                                        <p:tav tm="100000">
                                          <p:val>
                                            <p:strVal val="#ppt_x"/>
                                          </p:val>
                                        </p:tav>
                                      </p:tavLst>
                                    </p:anim>
                                    <p:anim calcmode="lin" valueType="num">
                                      <p:cBhvr additive="base">
                                        <p:cTn id="24" dur="5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12" decel="10000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0-#ppt_w/2"/>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12" decel="10000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0-#ppt_w/2"/>
                                          </p:val>
                                        </p:tav>
                                        <p:tav tm="100000">
                                          <p:val>
                                            <p:strVal val="#ppt_x"/>
                                          </p:val>
                                        </p:tav>
                                      </p:tavLst>
                                    </p:anim>
                                    <p:anim calcmode="lin" valueType="num">
                                      <p:cBhvr additive="base">
                                        <p:cTn id="32" dur="500" fill="hold"/>
                                        <p:tgtEl>
                                          <p:spTgt spid="36"/>
                                        </p:tgtEl>
                                        <p:attrNameLst>
                                          <p:attrName>ppt_y</p:attrName>
                                        </p:attrNameLst>
                                      </p:cBhvr>
                                      <p:tavLst>
                                        <p:tav tm="0">
                                          <p:val>
                                            <p:strVal val="1+#ppt_h/2"/>
                                          </p:val>
                                        </p:tav>
                                        <p:tav tm="100000">
                                          <p:val>
                                            <p:strVal val="#ppt_y"/>
                                          </p:val>
                                        </p:tav>
                                      </p:tavLst>
                                    </p:anim>
                                  </p:childTnLst>
                                </p:cTn>
                              </p:par>
                              <p:par>
                                <p:cTn id="33" presetID="8" presetClass="emph" presetSubtype="0" repeatCount="indefinite" fill="hold" nodeType="withEffect">
                                  <p:stCondLst>
                                    <p:cond delay="0"/>
                                  </p:stCondLst>
                                  <p:childTnLst>
                                    <p:animRot by="21600000">
                                      <p:cBhvr>
                                        <p:cTn id="34" dur="1000" fill="hold"/>
                                        <p:tgtEl>
                                          <p:spTgt spid="31"/>
                                        </p:tgtEl>
                                        <p:attrNameLst>
                                          <p:attrName>r</p:attrName>
                                        </p:attrNameLst>
                                      </p:cBhvr>
                                    </p:animRot>
                                  </p:childTnLst>
                                </p:cTn>
                              </p:par>
                              <p:par>
                                <p:cTn id="35" presetID="8" presetClass="emph" presetSubtype="0" repeatCount="indefinite" fill="hold" nodeType="withEffect">
                                  <p:stCondLst>
                                    <p:cond delay="0"/>
                                  </p:stCondLst>
                                  <p:childTnLst>
                                    <p:animRot by="-64800000">
                                      <p:cBhvr>
                                        <p:cTn id="36" dur="1000" fill="hold"/>
                                        <p:tgtEl>
                                          <p:spTgt spid="32"/>
                                        </p:tgtEl>
                                        <p:attrNameLst>
                                          <p:attrName>r</p:attrName>
                                        </p:attrNameLst>
                                      </p:cBhvr>
                                    </p:animRot>
                                  </p:childTnLst>
                                </p:cTn>
                              </p:par>
                              <p:par>
                                <p:cTn id="37" presetID="8" presetClass="emph" presetSubtype="0" repeatCount="indefinite" fill="hold" nodeType="withEffect">
                                  <p:stCondLst>
                                    <p:cond delay="0"/>
                                  </p:stCondLst>
                                  <p:childTnLst>
                                    <p:animRot by="43200000">
                                      <p:cBhvr>
                                        <p:cTn id="38" dur="1000" fill="hold"/>
                                        <p:tgtEl>
                                          <p:spTgt spid="33"/>
                                        </p:tgtEl>
                                        <p:attrNameLst>
                                          <p:attrName>r</p:attrName>
                                        </p:attrNameLst>
                                      </p:cBhvr>
                                    </p:animRot>
                                  </p:childTnLst>
                                </p:cTn>
                              </p:par>
                              <p:par>
                                <p:cTn id="39" presetID="8" presetClass="emph" presetSubtype="0" repeatCount="indefinite" fill="hold" nodeType="withEffect">
                                  <p:stCondLst>
                                    <p:cond delay="0"/>
                                  </p:stCondLst>
                                  <p:childTnLst>
                                    <p:animRot by="-43200000">
                                      <p:cBhvr>
                                        <p:cTn id="40" dur="1000" fill="hold"/>
                                        <p:tgtEl>
                                          <p:spTgt spid="34"/>
                                        </p:tgtEl>
                                        <p:attrNameLst>
                                          <p:attrName>r</p:attrName>
                                        </p:attrNameLst>
                                      </p:cBhvr>
                                    </p:animRot>
                                  </p:childTnLst>
                                </p:cTn>
                              </p:par>
                              <p:par>
                                <p:cTn id="41" presetID="8" presetClass="emph" presetSubtype="0" repeatCount="indefinite" fill="hold" nodeType="withEffect">
                                  <p:stCondLst>
                                    <p:cond delay="0"/>
                                  </p:stCondLst>
                                  <p:childTnLst>
                                    <p:animRot by="21600000">
                                      <p:cBhvr>
                                        <p:cTn id="42" dur="1000" fill="hold"/>
                                        <p:tgtEl>
                                          <p:spTgt spid="35"/>
                                        </p:tgtEl>
                                        <p:attrNameLst>
                                          <p:attrName>r</p:attrName>
                                        </p:attrNameLst>
                                      </p:cBhvr>
                                    </p:animRot>
                                  </p:childTnLst>
                                </p:cTn>
                              </p:par>
                              <p:par>
                                <p:cTn id="43" presetID="8" presetClass="emph" presetSubtype="0" repeatCount="indefinite" fill="hold" nodeType="withEffect">
                                  <p:stCondLst>
                                    <p:cond delay="0"/>
                                  </p:stCondLst>
                                  <p:childTnLst>
                                    <p:animRot by="-21600000">
                                      <p:cBhvr>
                                        <p:cTn id="44" dur="1000" fill="hold"/>
                                        <p:tgtEl>
                                          <p:spTgt spid="36"/>
                                        </p:tgtEl>
                                        <p:attrNameLst>
                                          <p:attrName>r</p:attrName>
                                        </p:attrNameLst>
                                      </p:cBhvr>
                                    </p:animRot>
                                  </p:childTnLst>
                                </p:cTn>
                              </p:par>
                              <p:par>
                                <p:cTn id="45" presetID="2" presetClass="entr" presetSubtype="12" decel="100000" fill="hold" nodeType="withEffect">
                                  <p:stCondLst>
                                    <p:cond delay="150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1500" fill="hold"/>
                                        <p:tgtEl>
                                          <p:spTgt spid="37"/>
                                        </p:tgtEl>
                                        <p:attrNameLst>
                                          <p:attrName>ppt_x</p:attrName>
                                        </p:attrNameLst>
                                      </p:cBhvr>
                                      <p:tavLst>
                                        <p:tav tm="0">
                                          <p:val>
                                            <p:strVal val="0-#ppt_w/2"/>
                                          </p:val>
                                        </p:tav>
                                        <p:tav tm="100000">
                                          <p:val>
                                            <p:strVal val="#ppt_x"/>
                                          </p:val>
                                        </p:tav>
                                      </p:tavLst>
                                    </p:anim>
                                    <p:anim calcmode="lin" valueType="num">
                                      <p:cBhvr additive="base">
                                        <p:cTn id="48" dur="1500" fill="hold"/>
                                        <p:tgtEl>
                                          <p:spTgt spid="37"/>
                                        </p:tgtEl>
                                        <p:attrNameLst>
                                          <p:attrName>ppt_y</p:attrName>
                                        </p:attrNameLst>
                                      </p:cBhvr>
                                      <p:tavLst>
                                        <p:tav tm="0">
                                          <p:val>
                                            <p:strVal val="1+#ppt_h/2"/>
                                          </p:val>
                                        </p:tav>
                                        <p:tav tm="100000">
                                          <p:val>
                                            <p:strVal val="#ppt_y"/>
                                          </p:val>
                                        </p:tav>
                                      </p:tavLst>
                                    </p:anim>
                                  </p:childTnLst>
                                </p:cTn>
                              </p:par>
                              <p:par>
                                <p:cTn id="49" presetID="2" presetClass="exit" presetSubtype="4" fill="hold" nodeType="withEffect">
                                  <p:stCondLst>
                                    <p:cond delay="400"/>
                                  </p:stCondLst>
                                  <p:childTnLst>
                                    <p:anim calcmode="lin" valueType="num">
                                      <p:cBhvr additive="base">
                                        <p:cTn id="50" dur="1500"/>
                                        <p:tgtEl>
                                          <p:spTgt spid="38"/>
                                        </p:tgtEl>
                                        <p:attrNameLst>
                                          <p:attrName>ppt_x</p:attrName>
                                        </p:attrNameLst>
                                      </p:cBhvr>
                                      <p:tavLst>
                                        <p:tav tm="0">
                                          <p:val>
                                            <p:strVal val="ppt_x"/>
                                          </p:val>
                                        </p:tav>
                                        <p:tav tm="100000">
                                          <p:val>
                                            <p:strVal val="ppt_x"/>
                                          </p:val>
                                        </p:tav>
                                      </p:tavLst>
                                    </p:anim>
                                    <p:anim calcmode="lin" valueType="num">
                                      <p:cBhvr additive="base">
                                        <p:cTn id="51" dur="1500"/>
                                        <p:tgtEl>
                                          <p:spTgt spid="38"/>
                                        </p:tgtEl>
                                        <p:attrNameLst>
                                          <p:attrName>ppt_y</p:attrName>
                                        </p:attrNameLst>
                                      </p:cBhvr>
                                      <p:tavLst>
                                        <p:tav tm="0">
                                          <p:val>
                                            <p:strVal val="ppt_y"/>
                                          </p:val>
                                        </p:tav>
                                        <p:tav tm="100000">
                                          <p:val>
                                            <p:strVal val="1+ppt_h/2"/>
                                          </p:val>
                                        </p:tav>
                                      </p:tavLst>
                                    </p:anim>
                                    <p:set>
                                      <p:cBhvr>
                                        <p:cTn id="52" dur="1" fill="hold">
                                          <p:stCondLst>
                                            <p:cond delay="1499"/>
                                          </p:stCondLst>
                                        </p:cTn>
                                        <p:tgtEl>
                                          <p:spTgt spid="38"/>
                                        </p:tgtEl>
                                        <p:attrNameLst>
                                          <p:attrName>style.visibility</p:attrName>
                                        </p:attrNameLst>
                                      </p:cBhvr>
                                      <p:to>
                                        <p:strVal val="hidden"/>
                                      </p:to>
                                    </p:set>
                                  </p:childTnLst>
                                </p:cTn>
                              </p:par>
                            </p:childTnLst>
                          </p:cTn>
                        </p:par>
                        <p:par>
                          <p:cTn id="53" fill="hold">
                            <p:stCondLst>
                              <p:cond delay="500"/>
                            </p:stCondLst>
                            <p:childTnLst>
                              <p:par>
                                <p:cTn id="54" presetID="41" presetClass="entr" presetSubtype="0" fill="hold" grpId="0" nodeType="afterEffect">
                                  <p:stCondLst>
                                    <p:cond delay="0"/>
                                  </p:stCondLst>
                                  <p:iterate type="lt">
                                    <p:tmPct val="10000"/>
                                  </p:iterate>
                                  <p:childTnLst>
                                    <p:set>
                                      <p:cBhvr>
                                        <p:cTn id="55" dur="1" fill="hold">
                                          <p:stCondLst>
                                            <p:cond delay="0"/>
                                          </p:stCondLst>
                                        </p:cTn>
                                        <p:tgtEl>
                                          <p:spTgt spid="9"/>
                                        </p:tgtEl>
                                        <p:attrNameLst>
                                          <p:attrName>style.visibility</p:attrName>
                                        </p:attrNameLst>
                                      </p:cBhvr>
                                      <p:to>
                                        <p:strVal val="visible"/>
                                      </p:to>
                                    </p:set>
                                    <p:anim calcmode="lin" valueType="num">
                                      <p:cBhvr>
                                        <p:cTn id="56"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9"/>
                                        </p:tgtEl>
                                        <p:attrNameLst>
                                          <p:attrName>ppt_y</p:attrName>
                                        </p:attrNameLst>
                                      </p:cBhvr>
                                      <p:tavLst>
                                        <p:tav tm="0">
                                          <p:val>
                                            <p:strVal val="#ppt_y"/>
                                          </p:val>
                                        </p:tav>
                                        <p:tav tm="100000">
                                          <p:val>
                                            <p:strVal val="#ppt_y"/>
                                          </p:val>
                                        </p:tav>
                                      </p:tavLst>
                                    </p:anim>
                                    <p:anim calcmode="lin" valueType="num">
                                      <p:cBhvr>
                                        <p:cTn id="58"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9"/>
                                        </p:tgtEl>
                                      </p:cBhvr>
                                    </p:animEffect>
                                  </p:childTnLst>
                                </p:cTn>
                              </p:par>
                              <p:par>
                                <p:cTn id="61" presetID="14" presetClass="entr" presetSubtype="10" fill="hold" grpId="0" nodeType="withEffect">
                                  <p:stCondLst>
                                    <p:cond delay="1000"/>
                                  </p:stCondLst>
                                  <p:childTnLst>
                                    <p:set>
                                      <p:cBhvr>
                                        <p:cTn id="62" dur="1" fill="hold">
                                          <p:stCondLst>
                                            <p:cond delay="0"/>
                                          </p:stCondLst>
                                        </p:cTn>
                                        <p:tgtEl>
                                          <p:spTgt spid="12"/>
                                        </p:tgtEl>
                                        <p:attrNameLst>
                                          <p:attrName>style.visibility</p:attrName>
                                        </p:attrNameLst>
                                      </p:cBhvr>
                                      <p:to>
                                        <p:strVal val="visible"/>
                                      </p:to>
                                    </p:set>
                                    <p:animEffect transition="in" filter="randombar(horizontal)">
                                      <p:cBhvr>
                                        <p:cTn id="6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63430"/>
            <a:ext cx="8229600" cy="1417638"/>
          </a:xfrm>
        </p:spPr>
        <p:txBody>
          <a:bodyPr/>
          <a:lstStyle/>
          <a:p>
            <a:r>
              <a:rPr lang="en-US" dirty="0"/>
              <a:t>What is Mendeley</a:t>
            </a:r>
          </a:p>
        </p:txBody>
      </p:sp>
      <p:sp>
        <p:nvSpPr>
          <p:cNvPr id="3" name="Text Placeholder 2"/>
          <p:cNvSpPr>
            <a:spLocks noGrp="1"/>
          </p:cNvSpPr>
          <p:nvPr>
            <p:ph type="body" idx="1"/>
          </p:nvPr>
        </p:nvSpPr>
        <p:spPr>
          <a:xfrm>
            <a:off x="1981200" y="2112109"/>
            <a:ext cx="8229600" cy="2345592"/>
          </a:xfrm>
        </p:spPr>
        <p:txBody>
          <a:bodyPr>
            <a:normAutofit fontScale="77500" lnSpcReduction="20000"/>
          </a:bodyPr>
          <a:lstStyle/>
          <a:p>
            <a:pPr marL="0" indent="0">
              <a:lnSpc>
                <a:spcPct val="150000"/>
              </a:lnSpc>
              <a:spcBef>
                <a:spcPts val="0"/>
              </a:spcBef>
              <a:buNone/>
              <a:defRPr/>
            </a:pPr>
            <a:r>
              <a:rPr lang="en-US" sz="2400" b="1" dirty="0"/>
              <a:t>Organize </a:t>
            </a:r>
            <a:r>
              <a:rPr lang="en-US" sz="2400" dirty="0"/>
              <a:t>your documents + references</a:t>
            </a:r>
          </a:p>
          <a:p>
            <a:pPr marL="0" indent="0">
              <a:lnSpc>
                <a:spcPct val="150000"/>
              </a:lnSpc>
              <a:spcBef>
                <a:spcPts val="0"/>
              </a:spcBef>
              <a:buNone/>
              <a:defRPr/>
            </a:pPr>
            <a:r>
              <a:rPr lang="en-US" sz="2400" b="1" dirty="0"/>
              <a:t>Collaborate </a:t>
            </a:r>
            <a:r>
              <a:rPr lang="en-US" sz="2400" dirty="0"/>
              <a:t>by joining + creating groups</a:t>
            </a:r>
          </a:p>
          <a:p>
            <a:pPr marL="0" indent="0">
              <a:lnSpc>
                <a:spcPct val="150000"/>
              </a:lnSpc>
              <a:spcBef>
                <a:spcPts val="0"/>
              </a:spcBef>
              <a:buNone/>
              <a:defRPr/>
            </a:pPr>
            <a:r>
              <a:rPr lang="en-US" sz="2400" b="1" dirty="0"/>
              <a:t>Discover </a:t>
            </a:r>
            <a:r>
              <a:rPr lang="en-US" sz="2400" dirty="0"/>
              <a:t>statistics + recommendations</a:t>
            </a:r>
          </a:p>
          <a:p>
            <a:pPr marL="0" indent="0">
              <a:lnSpc>
                <a:spcPct val="150000"/>
              </a:lnSpc>
              <a:spcBef>
                <a:spcPts val="0"/>
              </a:spcBef>
              <a:buNone/>
              <a:defRPr/>
            </a:pPr>
            <a:r>
              <a:rPr lang="en-US" sz="2400" dirty="0"/>
              <a:t>Stay up to date + learn more</a:t>
            </a:r>
          </a:p>
          <a:p>
            <a:pPr marL="0" indent="0">
              <a:lnSpc>
                <a:spcPct val="150000"/>
              </a:lnSpc>
              <a:spcBef>
                <a:spcPts val="0"/>
              </a:spcBef>
              <a:buNone/>
              <a:defRPr/>
            </a:pPr>
            <a:r>
              <a:rPr lang="en-US" sz="2400" b="1" dirty="0"/>
              <a:t>Store your data</a:t>
            </a:r>
          </a:p>
          <a:p>
            <a:pPr marL="0" indent="0">
              <a:lnSpc>
                <a:spcPct val="150000"/>
              </a:lnSpc>
              <a:spcBef>
                <a:spcPts val="0"/>
              </a:spcBef>
              <a:buNone/>
              <a:defRPr/>
            </a:pPr>
            <a:r>
              <a:rPr lang="en-US" sz="2400" b="1" dirty="0"/>
              <a:t>Manage your career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xfrm>
            <a:off x="1981200" y="274639"/>
            <a:ext cx="8229600" cy="1143001"/>
          </a:xfrm>
          <a:prstGeom prst="rect">
            <a:avLst/>
          </a:prstGeom>
        </p:spPr>
        <p:txBody>
          <a:bodyPr/>
          <a:lstStyle>
            <a:lvl1pPr>
              <a:defRPr>
                <a:solidFill>
                  <a:srgbClr val="1E1E1D"/>
                </a:solidFill>
              </a:defRPr>
            </a:lvl1pPr>
          </a:lstStyle>
          <a:p>
            <a:pPr lvl="0">
              <a:defRPr sz="1800">
                <a:solidFill>
                  <a:srgbClr val="000000"/>
                </a:solidFill>
              </a:defRPr>
            </a:pPr>
            <a:r>
              <a:rPr sz="4000"/>
              <a:t>Adding Documents</a:t>
            </a:r>
          </a:p>
        </p:txBody>
      </p:sp>
      <p:sp>
        <p:nvSpPr>
          <p:cNvPr id="136" name="Shape 136"/>
          <p:cNvSpPr/>
          <p:nvPr/>
        </p:nvSpPr>
        <p:spPr>
          <a:xfrm>
            <a:off x="2054123" y="1931616"/>
            <a:ext cx="2372825" cy="646327"/>
          </a:xfrm>
          <a:prstGeom prst="rect">
            <a:avLst/>
          </a:prstGeom>
          <a:ln w="12700">
            <a:miter lim="400000"/>
          </a:ln>
        </p:spPr>
        <p:txBody>
          <a:bodyPr wrap="none" lIns="45718" tIns="45718" rIns="45718" bIns="45718">
            <a:spAutoFit/>
          </a:bodyPr>
          <a:lstStyle/>
          <a:p>
            <a:pPr lvl="0">
              <a:defRPr>
                <a:solidFill>
                  <a:srgbClr val="000000"/>
                </a:solidFill>
              </a:defRPr>
            </a:pPr>
            <a:r>
              <a:rPr>
                <a:solidFill>
                  <a:srgbClr val="1E1E1D"/>
                </a:solidFill>
                <a:latin typeface="+mj-lt"/>
                <a:ea typeface="+mj-ea"/>
                <a:cs typeface="+mj-cs"/>
                <a:sym typeface="Helvetica Neue"/>
              </a:rPr>
              <a:t>Select a file or folder to </a:t>
            </a:r>
            <a:endParaRPr>
              <a:latin typeface="Calibri" panose="020F0502020204030204"/>
              <a:ea typeface="Calibri" panose="020F0502020204030204"/>
              <a:cs typeface="Calibri" panose="020F0502020204030204"/>
              <a:sym typeface="Calibri" panose="020F0502020204030204"/>
            </a:endParaRPr>
          </a:p>
          <a:p>
            <a:pPr lvl="0">
              <a:defRPr>
                <a:solidFill>
                  <a:srgbClr val="000000"/>
                </a:solidFill>
              </a:defRPr>
            </a:pPr>
            <a:r>
              <a:rPr>
                <a:solidFill>
                  <a:srgbClr val="1E1E1D"/>
                </a:solidFill>
                <a:latin typeface="+mj-lt"/>
                <a:ea typeface="+mj-ea"/>
                <a:cs typeface="+mj-cs"/>
                <a:sym typeface="Helvetica Neue"/>
              </a:rPr>
              <a:t>add from your computer</a:t>
            </a:r>
          </a:p>
        </p:txBody>
      </p:sp>
      <p:sp>
        <p:nvSpPr>
          <p:cNvPr id="137" name="Shape 137"/>
          <p:cNvSpPr/>
          <p:nvPr/>
        </p:nvSpPr>
        <p:spPr>
          <a:xfrm>
            <a:off x="2054122" y="3027109"/>
            <a:ext cx="1502010" cy="369328"/>
          </a:xfrm>
          <a:prstGeom prst="rect">
            <a:avLst/>
          </a:prstGeom>
          <a:ln w="12700">
            <a:miter lim="400000"/>
          </a:ln>
        </p:spPr>
        <p:txBody>
          <a:bodyPr wrap="none" lIns="45718" tIns="45718" rIns="45718" bIns="45718">
            <a:spAutoFit/>
          </a:bodyPr>
          <a:lstStyle>
            <a:lvl1pPr>
              <a:defRPr>
                <a:solidFill>
                  <a:srgbClr val="1E1E1D"/>
                </a:solidFill>
                <a:latin typeface="+mj-lt"/>
                <a:ea typeface="+mj-ea"/>
                <a:cs typeface="+mj-cs"/>
                <a:sym typeface="Helvetica Neue"/>
              </a:defRPr>
            </a:lvl1pPr>
          </a:lstStyle>
          <a:p>
            <a:pPr lvl="0">
              <a:defRPr>
                <a:solidFill>
                  <a:srgbClr val="000000"/>
                </a:solidFill>
              </a:defRPr>
            </a:pPr>
            <a:r>
              <a:t>Watch a folder </a:t>
            </a:r>
          </a:p>
        </p:txBody>
      </p:sp>
      <p:sp>
        <p:nvSpPr>
          <p:cNvPr id="138" name="Shape 138"/>
          <p:cNvSpPr/>
          <p:nvPr/>
        </p:nvSpPr>
        <p:spPr>
          <a:xfrm>
            <a:off x="2062588" y="3837616"/>
            <a:ext cx="2206652" cy="923236"/>
          </a:xfrm>
          <a:prstGeom prst="rect">
            <a:avLst/>
          </a:prstGeom>
          <a:ln w="12700">
            <a:miter lim="400000"/>
          </a:ln>
        </p:spPr>
        <p:txBody>
          <a:bodyPr lIns="45718" tIns="45718" rIns="45718" bIns="45718">
            <a:spAutoFit/>
          </a:bodyPr>
          <a:lstStyle/>
          <a:p>
            <a:pPr lvl="0">
              <a:defRPr>
                <a:solidFill>
                  <a:srgbClr val="000000"/>
                </a:solidFill>
              </a:defRPr>
            </a:pPr>
            <a:r>
              <a:rPr>
                <a:solidFill>
                  <a:srgbClr val="1E1E1D"/>
                </a:solidFill>
                <a:latin typeface="+mj-lt"/>
                <a:ea typeface="+mj-ea"/>
                <a:cs typeface="+mj-cs"/>
                <a:sym typeface="Helvetica Neue"/>
              </a:rPr>
              <a:t>Add reference by</a:t>
            </a:r>
            <a:endParaRPr>
              <a:latin typeface="Calibri" panose="020F0502020204030204"/>
              <a:ea typeface="Calibri" panose="020F0502020204030204"/>
              <a:cs typeface="Calibri" panose="020F0502020204030204"/>
              <a:sym typeface="Calibri" panose="020F0502020204030204"/>
            </a:endParaRPr>
          </a:p>
          <a:p>
            <a:pPr lvl="0">
              <a:defRPr>
                <a:solidFill>
                  <a:srgbClr val="000000"/>
                </a:solidFill>
              </a:defRPr>
            </a:pPr>
            <a:r>
              <a:rPr>
                <a:solidFill>
                  <a:srgbClr val="1E1E1D"/>
                </a:solidFill>
                <a:latin typeface="+mj-lt"/>
                <a:ea typeface="+mj-ea"/>
                <a:cs typeface="+mj-cs"/>
                <a:sym typeface="Helvetica Neue"/>
              </a:rPr>
              <a:t>manually entering details</a:t>
            </a:r>
          </a:p>
        </p:txBody>
      </p:sp>
      <p:pic>
        <p:nvPicPr>
          <p:cNvPr id="139" name="image27.png"/>
          <p:cNvPicPr/>
          <p:nvPr/>
        </p:nvPicPr>
        <p:blipFill>
          <a:blip r:embed="rId3"/>
          <a:stretch>
            <a:fillRect/>
          </a:stretch>
        </p:blipFill>
        <p:spPr>
          <a:xfrm>
            <a:off x="4431802" y="2682170"/>
            <a:ext cx="5832525" cy="2954689"/>
          </a:xfrm>
          <a:prstGeom prst="rect">
            <a:avLst/>
          </a:prstGeom>
          <a:ln w="12700">
            <a:miter lim="400000"/>
            <a:headEnd/>
            <a:tailEnd/>
          </a:ln>
          <a:effectLst>
            <a:outerShdw blurRad="63500" rotWithShape="0">
              <a:srgbClr val="000000">
                <a:alpha val="39999"/>
              </a:srgbClr>
            </a:outerShdw>
          </a:effectLst>
        </p:spPr>
      </p:pic>
      <p:sp>
        <p:nvSpPr>
          <p:cNvPr id="140" name="Shape 140"/>
          <p:cNvSpPr/>
          <p:nvPr/>
        </p:nvSpPr>
        <p:spPr>
          <a:xfrm flipV="1">
            <a:off x="3075455" y="3028089"/>
            <a:ext cx="1544235" cy="3"/>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sz="1200"/>
          </a:p>
        </p:txBody>
      </p:sp>
      <p:sp>
        <p:nvSpPr>
          <p:cNvPr id="141" name="Shape 141"/>
          <p:cNvSpPr/>
          <p:nvPr/>
        </p:nvSpPr>
        <p:spPr>
          <a:xfrm>
            <a:off x="3076466" y="2578320"/>
            <a:ext cx="3" cy="455805"/>
          </a:xfrm>
          <a:prstGeom prst="line">
            <a:avLst/>
          </a:prstGeom>
          <a:ln w="38100" cap="rnd">
            <a:solidFill>
              <a:srgbClr val="AF171F"/>
            </a:solidFill>
            <a:custDash>
              <a:ds d="100000" sp="200000"/>
            </a:custDash>
            <a:round/>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sz="1200"/>
          </a:p>
        </p:txBody>
      </p:sp>
      <p:sp>
        <p:nvSpPr>
          <p:cNvPr id="142" name="Shape 142"/>
          <p:cNvSpPr/>
          <p:nvPr/>
        </p:nvSpPr>
        <p:spPr>
          <a:xfrm flipV="1">
            <a:off x="3569730" y="3230117"/>
            <a:ext cx="1049959" cy="3"/>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sz="1200"/>
          </a:p>
        </p:txBody>
      </p:sp>
      <p:sp>
        <p:nvSpPr>
          <p:cNvPr id="143" name="Shape 143"/>
          <p:cNvSpPr/>
          <p:nvPr/>
        </p:nvSpPr>
        <p:spPr>
          <a:xfrm flipV="1">
            <a:off x="3049861" y="3405676"/>
            <a:ext cx="1569828" cy="3"/>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sz="1200"/>
          </a:p>
        </p:txBody>
      </p:sp>
      <p:sp>
        <p:nvSpPr>
          <p:cNvPr id="144" name="Shape 144"/>
          <p:cNvSpPr/>
          <p:nvPr/>
        </p:nvSpPr>
        <p:spPr>
          <a:xfrm>
            <a:off x="3076466" y="3295814"/>
            <a:ext cx="3" cy="455805"/>
          </a:xfrm>
          <a:prstGeom prst="line">
            <a:avLst/>
          </a:prstGeom>
          <a:ln w="38100" cap="rnd">
            <a:solidFill>
              <a:srgbClr val="AF171F"/>
            </a:solidFill>
            <a:custDash>
              <a:ds d="100000" sp="200000"/>
            </a:custDash>
            <a:round/>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sz="1200"/>
          </a:p>
        </p:txBody>
      </p:sp>
      <p:sp>
        <p:nvSpPr>
          <p:cNvPr id="145" name="Shape 145"/>
          <p:cNvSpPr/>
          <p:nvPr/>
        </p:nvSpPr>
        <p:spPr>
          <a:xfrm>
            <a:off x="6945739" y="1874034"/>
            <a:ext cx="2866747" cy="553998"/>
          </a:xfrm>
          <a:prstGeom prst="rect">
            <a:avLst/>
          </a:prstGeom>
          <a:ln w="12700">
            <a:miter lim="400000"/>
          </a:ln>
        </p:spPr>
        <p:txBody>
          <a:bodyPr wrap="none" lIns="0" tIns="0" rIns="0" bIns="0">
            <a:spAutoFit/>
          </a:bodyPr>
          <a:lstStyle/>
          <a:p>
            <a:pPr lvl="0">
              <a:defRPr>
                <a:solidFill>
                  <a:srgbClr val="000000"/>
                </a:solidFill>
              </a:defRPr>
            </a:pPr>
            <a:r>
              <a:rPr>
                <a:solidFill>
                  <a:srgbClr val="1E1E1D"/>
                </a:solidFill>
                <a:latin typeface="+mj-lt"/>
                <a:ea typeface="+mj-ea"/>
                <a:cs typeface="+mj-cs"/>
                <a:sym typeface="Helvetica Neue"/>
              </a:rPr>
              <a:t>Import from another reference</a:t>
            </a:r>
            <a:endParaRPr>
              <a:latin typeface="Calibri" panose="020F0502020204030204"/>
              <a:ea typeface="Calibri" panose="020F0502020204030204"/>
              <a:cs typeface="Calibri" panose="020F0502020204030204"/>
              <a:sym typeface="Calibri" panose="020F0502020204030204"/>
            </a:endParaRPr>
          </a:p>
          <a:p>
            <a:pPr lvl="0">
              <a:defRPr>
                <a:solidFill>
                  <a:srgbClr val="000000"/>
                </a:solidFill>
              </a:defRPr>
            </a:pPr>
            <a:r>
              <a:rPr>
                <a:solidFill>
                  <a:srgbClr val="1E1E1D"/>
                </a:solidFill>
                <a:latin typeface="+mj-lt"/>
                <a:ea typeface="+mj-ea"/>
                <a:cs typeface="+mj-cs"/>
                <a:sym typeface="Helvetica Neue"/>
              </a:rPr>
              <a:t>manager, or BibTeX</a:t>
            </a:r>
          </a:p>
        </p:txBody>
      </p:sp>
      <p:sp>
        <p:nvSpPr>
          <p:cNvPr id="146" name="Shape 146"/>
          <p:cNvSpPr/>
          <p:nvPr/>
        </p:nvSpPr>
        <p:spPr>
          <a:xfrm>
            <a:off x="7943787" y="2426204"/>
            <a:ext cx="3" cy="1228752"/>
          </a:xfrm>
          <a:prstGeom prst="line">
            <a:avLst/>
          </a:prstGeom>
          <a:ln w="38100" cap="rnd">
            <a:solidFill>
              <a:srgbClr val="AF171F"/>
            </a:solidFill>
            <a:custDash>
              <a:ds d="100000" sp="200000"/>
            </a:custDash>
            <a:round/>
            <a:tailEnd type="triangle"/>
          </a:ln>
          <a:effectLst>
            <a:outerShdw blurRad="38100" dist="20000" dir="5400000" rotWithShape="0">
              <a:srgbClr val="000000">
                <a:alpha val="38000"/>
              </a:srgbClr>
            </a:outerShdw>
          </a:effectLst>
        </p:spPr>
        <p:txBody>
          <a:bodyPr lIns="0" tIns="0" rIns="0" bIns="0"/>
          <a:lstStyle/>
          <a:p>
            <a:pPr lvl="0">
              <a:defRPr sz="1200">
                <a:solidFill>
                  <a:srgbClr val="000000"/>
                </a:solidFill>
              </a:defRPr>
            </a:pPr>
            <a:endParaRPr sz="1200"/>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indefinite" fill="hold"/>
                                        <p:tgtEl>
                                          <p:spTgt spid="1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indefinite" fill="hold"/>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advAuto="0"/>
      <p:bldP spid="138"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xfrm>
            <a:off x="1981200" y="274639"/>
            <a:ext cx="8229600" cy="1143001"/>
          </a:xfrm>
          <a:prstGeom prst="rect">
            <a:avLst/>
          </a:prstGeom>
        </p:spPr>
        <p:txBody>
          <a:bodyPr/>
          <a:lstStyle>
            <a:lvl1pPr>
              <a:defRPr>
                <a:solidFill>
                  <a:srgbClr val="1E1E1D"/>
                </a:solidFill>
              </a:defRPr>
            </a:lvl1pPr>
          </a:lstStyle>
          <a:p>
            <a:pPr lvl="0">
              <a:defRPr sz="1800">
                <a:solidFill>
                  <a:srgbClr val="000000"/>
                </a:solidFill>
              </a:defRPr>
            </a:pPr>
            <a:r>
              <a:rPr lang="en-GB" sz="4000" dirty="0"/>
              <a:t>Document Details Lookup</a:t>
            </a:r>
            <a:endParaRPr sz="4000"/>
          </a:p>
        </p:txBody>
      </p:sp>
      <p:pic>
        <p:nvPicPr>
          <p:cNvPr id="2" name="Picture 1"/>
          <p:cNvPicPr>
            <a:picLocks noChangeAspect="1"/>
          </p:cNvPicPr>
          <p:nvPr/>
        </p:nvPicPr>
        <p:blipFill>
          <a:blip r:embed="rId3"/>
          <a:stretch>
            <a:fillRect/>
          </a:stretch>
        </p:blipFill>
        <p:spPr>
          <a:xfrm>
            <a:off x="2810934" y="1417640"/>
            <a:ext cx="2217345" cy="4779493"/>
          </a:xfrm>
          <a:prstGeom prst="rect">
            <a:avLst/>
          </a:prstGeom>
        </p:spPr>
      </p:pic>
      <p:sp>
        <p:nvSpPr>
          <p:cNvPr id="3" name="Rectangle 2"/>
          <p:cNvSpPr/>
          <p:nvPr/>
        </p:nvSpPr>
        <p:spPr>
          <a:xfrm>
            <a:off x="5147733" y="3836373"/>
            <a:ext cx="2506134" cy="1200325"/>
          </a:xfrm>
          <a:prstGeom prst="rect">
            <a:avLst/>
          </a:prstGeom>
          <a:solidFill>
            <a:srgbClr val="FFFFFF"/>
          </a:solidFill>
          <a:ln w="25400" cap="flat">
            <a:solidFill>
              <a:srgbClr val="791223"/>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defTabSz="457200" latinLnBrk="1" hangingPunct="0"/>
            <a:r>
              <a:rPr lang="en-US" dirty="0">
                <a:solidFill>
                  <a:srgbClr val="3C3C3B"/>
                </a:solidFill>
                <a:sym typeface="Helvetica"/>
              </a:rPr>
              <a:t>Enter the DOI, PubMed or ArXiv ID and click on the magnifying glass to start lookup</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image3.png"/>
          <p:cNvPicPr/>
          <p:nvPr/>
        </p:nvPicPr>
        <p:blipFill>
          <a:blip r:embed="rId3"/>
          <a:stretch>
            <a:fillRect/>
          </a:stretch>
        </p:blipFill>
        <p:spPr>
          <a:xfrm>
            <a:off x="7550271" y="4026813"/>
            <a:ext cx="2811353" cy="1708464"/>
          </a:xfrm>
          <a:prstGeom prst="rect">
            <a:avLst/>
          </a:prstGeom>
          <a:ln w="12700">
            <a:miter lim="400000"/>
            <a:headEnd/>
            <a:tailEnd/>
          </a:ln>
        </p:spPr>
      </p:pic>
      <p:pic>
        <p:nvPicPr>
          <p:cNvPr id="60" name="image4.png"/>
          <p:cNvPicPr/>
          <p:nvPr/>
        </p:nvPicPr>
        <p:blipFill>
          <a:blip r:embed="rId4"/>
          <a:stretch>
            <a:fillRect/>
          </a:stretch>
        </p:blipFill>
        <p:spPr>
          <a:xfrm>
            <a:off x="4746973" y="3713162"/>
            <a:ext cx="3024454" cy="1896998"/>
          </a:xfrm>
          <a:prstGeom prst="rect">
            <a:avLst/>
          </a:prstGeom>
          <a:ln w="12700">
            <a:miter lim="400000"/>
            <a:headEnd/>
            <a:tailEnd/>
          </a:ln>
          <a:effectLst>
            <a:outerShdw blurRad="63500" rotWithShape="0">
              <a:srgbClr val="000000">
                <a:alpha val="39999"/>
              </a:srgbClr>
            </a:outerShdw>
          </a:effectLst>
        </p:spPr>
      </p:pic>
      <p:pic>
        <p:nvPicPr>
          <p:cNvPr id="61" name="image5.png" descr="MDLib.tiff"/>
          <p:cNvPicPr/>
          <p:nvPr/>
        </p:nvPicPr>
        <p:blipFill>
          <a:blip r:embed="rId5"/>
          <a:stretch>
            <a:fillRect/>
          </a:stretch>
        </p:blipFill>
        <p:spPr>
          <a:xfrm>
            <a:off x="1858964" y="3586163"/>
            <a:ext cx="3062287" cy="1897065"/>
          </a:xfrm>
          <a:prstGeom prst="rect">
            <a:avLst/>
          </a:prstGeom>
          <a:ln w="12700">
            <a:miter lim="400000"/>
            <a:headEnd/>
            <a:tailEnd/>
          </a:ln>
          <a:effectLst>
            <a:outerShdw blurRad="63500" rotWithShape="0">
              <a:srgbClr val="000000">
                <a:alpha val="39999"/>
              </a:srgbClr>
            </a:outerShdw>
          </a:effectLst>
        </p:spPr>
      </p:pic>
      <p:sp>
        <p:nvSpPr>
          <p:cNvPr id="62" name="Shape 62"/>
          <p:cNvSpPr/>
          <p:nvPr/>
        </p:nvSpPr>
        <p:spPr>
          <a:xfrm>
            <a:off x="2886674" y="5632229"/>
            <a:ext cx="1006869" cy="369328"/>
          </a:xfrm>
          <a:prstGeom prst="rect">
            <a:avLst/>
          </a:prstGeom>
          <a:ln w="12700">
            <a:miter lim="400000"/>
          </a:ln>
        </p:spPr>
        <p:txBody>
          <a:bodyPr lIns="45718" tIns="45718" rIns="45718" bIns="45718">
            <a:spAutoFit/>
          </a:bodyPr>
          <a:lstStyle>
            <a:lvl1pPr algn="ctr">
              <a:defRPr sz="1500">
                <a:solidFill>
                  <a:srgbClr val="1E1E1D"/>
                </a:solidFill>
                <a:latin typeface="+mj-lt"/>
                <a:ea typeface="+mj-ea"/>
                <a:cs typeface="+mj-cs"/>
                <a:sym typeface="Helvetica Neue"/>
              </a:defRPr>
            </a:lvl1pPr>
          </a:lstStyle>
          <a:p>
            <a:pPr lvl="0">
              <a:defRPr sz="1800">
                <a:solidFill>
                  <a:srgbClr val="000000"/>
                </a:solidFill>
              </a:defRPr>
            </a:pPr>
            <a:r>
              <a:t>Desktop </a:t>
            </a:r>
          </a:p>
        </p:txBody>
      </p:sp>
      <p:sp>
        <p:nvSpPr>
          <p:cNvPr id="63" name="Shape 63"/>
          <p:cNvSpPr/>
          <p:nvPr/>
        </p:nvSpPr>
        <p:spPr>
          <a:xfrm>
            <a:off x="5687765" y="5733829"/>
            <a:ext cx="1143003" cy="369328"/>
          </a:xfrm>
          <a:prstGeom prst="rect">
            <a:avLst/>
          </a:prstGeom>
          <a:ln w="12700">
            <a:miter lim="400000"/>
          </a:ln>
        </p:spPr>
        <p:txBody>
          <a:bodyPr lIns="45718" tIns="45718" rIns="45718" bIns="45718">
            <a:spAutoFit/>
          </a:bodyPr>
          <a:lstStyle>
            <a:lvl1pPr algn="ctr">
              <a:defRPr sz="1500">
                <a:solidFill>
                  <a:srgbClr val="1E1E1D"/>
                </a:solidFill>
                <a:latin typeface="+mj-lt"/>
                <a:ea typeface="+mj-ea"/>
                <a:cs typeface="+mj-cs"/>
                <a:sym typeface="Helvetica Neue"/>
              </a:defRPr>
            </a:lvl1pPr>
          </a:lstStyle>
          <a:p>
            <a:pPr lvl="0">
              <a:defRPr sz="1800">
                <a:solidFill>
                  <a:srgbClr val="000000"/>
                </a:solidFill>
              </a:defRPr>
            </a:pPr>
            <a:r>
              <a:t>Web </a:t>
            </a:r>
          </a:p>
        </p:txBody>
      </p:sp>
      <p:sp>
        <p:nvSpPr>
          <p:cNvPr id="64" name="Shape 64"/>
          <p:cNvSpPr/>
          <p:nvPr/>
        </p:nvSpPr>
        <p:spPr>
          <a:xfrm>
            <a:off x="8384445" y="5925751"/>
            <a:ext cx="1143003" cy="369328"/>
          </a:xfrm>
          <a:prstGeom prst="rect">
            <a:avLst/>
          </a:prstGeom>
          <a:ln w="12700">
            <a:miter lim="400000"/>
          </a:ln>
        </p:spPr>
        <p:txBody>
          <a:bodyPr lIns="45718" tIns="45718" rIns="45718" bIns="45718">
            <a:spAutoFit/>
          </a:bodyPr>
          <a:lstStyle>
            <a:lvl1pPr algn="ctr">
              <a:defRPr sz="1500">
                <a:solidFill>
                  <a:srgbClr val="1E1E1D"/>
                </a:solidFill>
                <a:latin typeface="+mj-lt"/>
                <a:ea typeface="+mj-ea"/>
                <a:cs typeface="+mj-cs"/>
                <a:sym typeface="Helvetica Neue"/>
              </a:defRPr>
            </a:lvl1pPr>
          </a:lstStyle>
          <a:p>
            <a:pPr lvl="0">
              <a:defRPr sz="1800">
                <a:solidFill>
                  <a:srgbClr val="000000"/>
                </a:solidFill>
              </a:defRPr>
            </a:pPr>
            <a:r>
              <a:t>Mobile </a:t>
            </a:r>
          </a:p>
        </p:txBody>
      </p:sp>
      <p:sp>
        <p:nvSpPr>
          <p:cNvPr id="65" name="Shape 65"/>
          <p:cNvSpPr/>
          <p:nvPr/>
        </p:nvSpPr>
        <p:spPr>
          <a:xfrm>
            <a:off x="1981201" y="1725621"/>
            <a:ext cx="4638179" cy="1477323"/>
          </a:xfrm>
          <a:prstGeom prst="rect">
            <a:avLst/>
          </a:prstGeom>
          <a:ln w="12700">
            <a:miter lim="400000"/>
          </a:ln>
        </p:spPr>
        <p:txBody>
          <a:bodyPr lIns="45718" tIns="45718" rIns="45718" bIns="45718">
            <a:spAutoFit/>
          </a:bodyPr>
          <a:lstStyle/>
          <a:p>
            <a:pPr lvl="0">
              <a:lnSpc>
                <a:spcPct val="150000"/>
              </a:lnSpc>
              <a:defRPr>
                <a:solidFill>
                  <a:srgbClr val="000000"/>
                </a:solidFill>
              </a:defRPr>
            </a:pPr>
            <a:r>
              <a:rPr sz="2000" dirty="0">
                <a:solidFill>
                  <a:srgbClr val="1E1E1D"/>
                </a:solidFill>
                <a:latin typeface="+mj-lt"/>
                <a:ea typeface="+mj-ea"/>
                <a:cs typeface="+mj-cs"/>
                <a:sym typeface="Helvetica Neue"/>
              </a:rPr>
              <a:t>Academic Software</a:t>
            </a:r>
            <a:endParaRPr dirty="0">
              <a:latin typeface="Calibri" panose="020F0502020204030204"/>
              <a:ea typeface="Calibri" panose="020F0502020204030204"/>
              <a:cs typeface="Calibri" panose="020F0502020204030204"/>
              <a:sym typeface="Calibri" panose="020F0502020204030204"/>
            </a:endParaRPr>
          </a:p>
          <a:p>
            <a:pPr lvl="0">
              <a:lnSpc>
                <a:spcPct val="150000"/>
              </a:lnSpc>
              <a:defRPr>
                <a:solidFill>
                  <a:srgbClr val="000000"/>
                </a:solidFill>
              </a:defRPr>
            </a:pPr>
            <a:r>
              <a:rPr sz="2000" dirty="0">
                <a:solidFill>
                  <a:srgbClr val="1E1E1D"/>
                </a:solidFill>
                <a:latin typeface="+mj-lt"/>
                <a:ea typeface="+mj-ea"/>
                <a:cs typeface="+mj-cs"/>
                <a:sym typeface="Helvetica Neue"/>
              </a:rPr>
              <a:t>Cross-Platform (Win/Mac/Linux/Mobile)</a:t>
            </a:r>
            <a:endParaRPr dirty="0">
              <a:latin typeface="Calibri" panose="020F0502020204030204"/>
              <a:ea typeface="Calibri" panose="020F0502020204030204"/>
              <a:cs typeface="Calibri" panose="020F0502020204030204"/>
              <a:sym typeface="Calibri" panose="020F0502020204030204"/>
            </a:endParaRPr>
          </a:p>
          <a:p>
            <a:pPr lvl="0">
              <a:lnSpc>
                <a:spcPct val="150000"/>
              </a:lnSpc>
              <a:defRPr>
                <a:solidFill>
                  <a:srgbClr val="000000"/>
                </a:solidFill>
              </a:defRPr>
            </a:pPr>
            <a:r>
              <a:rPr sz="2000" dirty="0">
                <a:solidFill>
                  <a:srgbClr val="1E1E1D"/>
                </a:solidFill>
                <a:latin typeface="+mj-lt"/>
                <a:ea typeface="+mj-ea"/>
                <a:cs typeface="+mj-cs"/>
                <a:sym typeface="Helvetica Neue"/>
              </a:rPr>
              <a:t>All Major Browsers</a:t>
            </a:r>
          </a:p>
        </p:txBody>
      </p:sp>
      <p:sp>
        <p:nvSpPr>
          <p:cNvPr id="66" name="Shape 66"/>
          <p:cNvSpPr/>
          <p:nvPr/>
        </p:nvSpPr>
        <p:spPr>
          <a:xfrm>
            <a:off x="1944441" y="891075"/>
            <a:ext cx="7981606" cy="332399"/>
          </a:xfrm>
          <a:prstGeom prst="rect">
            <a:avLst/>
          </a:prstGeom>
          <a:ln w="12700">
            <a:miter lim="400000"/>
          </a:ln>
        </p:spPr>
        <p:txBody>
          <a:bodyPr lIns="0" tIns="0" rIns="0" bIns="0">
            <a:spAutoFit/>
          </a:bodyPr>
          <a:lstStyle>
            <a:lvl1pPr>
              <a:lnSpc>
                <a:spcPct val="120000"/>
              </a:lnSpc>
              <a:defRPr sz="2700" b="1">
                <a:solidFill>
                  <a:srgbClr val="1E1E1E"/>
                </a:solidFill>
                <a:latin typeface="+mj-lt"/>
                <a:ea typeface="+mj-ea"/>
                <a:cs typeface="+mj-cs"/>
                <a:sym typeface="Helvetica Neue"/>
              </a:defRPr>
            </a:lvl1pPr>
          </a:lstStyle>
          <a:p>
            <a:pPr lvl="0">
              <a:defRPr sz="1800" b="0">
                <a:solidFill>
                  <a:srgbClr val="000000"/>
                </a:solidFill>
              </a:defRPr>
            </a:pPr>
            <a:r>
              <a:t>What is Mendeley?</a:t>
            </a:r>
          </a:p>
        </p:txBody>
      </p:sp>
      <p:pic>
        <p:nvPicPr>
          <p:cNvPr id="67" name="image6.png"/>
          <p:cNvPicPr/>
          <p:nvPr/>
        </p:nvPicPr>
        <p:blipFill>
          <a:blip r:embed="rId6"/>
          <a:stretch>
            <a:fillRect/>
          </a:stretch>
        </p:blipFill>
        <p:spPr>
          <a:xfrm>
            <a:off x="7174706" y="2367895"/>
            <a:ext cx="2908877" cy="745400"/>
          </a:xfrm>
          <a:prstGeom prst="rect">
            <a:avLst/>
          </a:prstGeom>
          <a:ln w="12700">
            <a:miter lim="400000"/>
            <a:headEnd/>
            <a:tailEnd/>
          </a:ln>
        </p:spPr>
      </p:pic>
      <p:pic>
        <p:nvPicPr>
          <p:cNvPr id="68" name="image7.png"/>
          <p:cNvPicPr/>
          <p:nvPr/>
        </p:nvPicPr>
        <p:blipFill>
          <a:blip r:embed="rId7"/>
          <a:stretch>
            <a:fillRect/>
          </a:stretch>
        </p:blipFill>
        <p:spPr>
          <a:xfrm>
            <a:off x="7373175" y="1521689"/>
            <a:ext cx="2503634" cy="745403"/>
          </a:xfrm>
          <a:prstGeom prst="rect">
            <a:avLst/>
          </a:prstGeom>
          <a:ln w="12700">
            <a:miter lim="400000"/>
            <a:headEnd/>
            <a:tailEnd/>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298530"/>
            <a:ext cx="10124902" cy="581963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23207" y="365125"/>
            <a:ext cx="8842699" cy="581183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647007" y="74814"/>
            <a:ext cx="10897985" cy="625948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199" y="82492"/>
            <a:ext cx="9685714" cy="664576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971549" y="228561"/>
            <a:ext cx="10144126" cy="662943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81075" y="0"/>
            <a:ext cx="10229850" cy="66960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5"/>
          <p:cNvSpPr/>
          <p:nvPr/>
        </p:nvSpPr>
        <p:spPr bwMode="auto">
          <a:xfrm>
            <a:off x="4512237" y="-26484"/>
            <a:ext cx="3166618" cy="1340419"/>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16" tIns="45708" rIns="91416" bIns="45708" numCol="1" anchor="t" anchorCtr="0" compatLnSpc="1"/>
          <a:lstStyle/>
          <a:p>
            <a:endParaRPr lang="zh-CN" altLang="en-US" sz="1800"/>
          </a:p>
        </p:txBody>
      </p:sp>
      <p:sp>
        <p:nvSpPr>
          <p:cNvPr id="67" name="TextBox 59"/>
          <p:cNvSpPr txBox="1">
            <a:spLocks noChangeArrowheads="1"/>
          </p:cNvSpPr>
          <p:nvPr/>
        </p:nvSpPr>
        <p:spPr bwMode="auto">
          <a:xfrm>
            <a:off x="4440247" y="421821"/>
            <a:ext cx="3311506" cy="149540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a:lnSpc>
                <a:spcPct val="120000"/>
              </a:lnSpc>
              <a:defRPr/>
            </a:pPr>
            <a:r>
              <a:rPr lang="zh-CN" altLang="en-US" sz="4800" b="1" kern="0" dirty="0">
                <a:solidFill>
                  <a:schemeClr val="bg1"/>
                </a:solidFill>
                <a:latin typeface="Microsoft YaHei" panose="020B0503020204020204" pitchFamily="34" charset="-122"/>
                <a:ea typeface="Microsoft YaHei" panose="020B0503020204020204" pitchFamily="34" charset="-122"/>
              </a:rPr>
              <a:t>目录</a:t>
            </a:r>
            <a:r>
              <a:rPr lang="zh-CN" altLang="en-US" sz="4000" b="1" kern="0" dirty="0">
                <a:solidFill>
                  <a:schemeClr val="bg1"/>
                </a:solidFill>
                <a:latin typeface="Microsoft YaHei" panose="020B0503020204020204" pitchFamily="34" charset="-122"/>
                <a:ea typeface="Microsoft YaHei" panose="020B0503020204020204" pitchFamily="34" charset="-122"/>
              </a:rPr>
              <a:t> </a:t>
            </a:r>
            <a:endParaRPr lang="en-US" altLang="zh-CN" sz="4000" b="1" kern="0" dirty="0">
              <a:solidFill>
                <a:schemeClr val="bg1"/>
              </a:solidFill>
              <a:latin typeface="Microsoft YaHei" panose="020B0503020204020204" pitchFamily="34" charset="-122"/>
              <a:ea typeface="Microsoft YaHei" panose="020B0503020204020204" pitchFamily="34" charset="-122"/>
            </a:endParaRPr>
          </a:p>
          <a:p>
            <a:pPr algn="ctr" defTabSz="914400">
              <a:lnSpc>
                <a:spcPct val="120000"/>
              </a:lnSpc>
              <a:defRPr/>
            </a:pPr>
            <a:r>
              <a:rPr lang="en-US" altLang="zh-CN" sz="2800" kern="0" dirty="0">
                <a:solidFill>
                  <a:srgbClr val="2F5EB0"/>
                </a:solidFill>
                <a:latin typeface="Microsoft YaHei" panose="020B0503020204020204" pitchFamily="34" charset="-122"/>
                <a:ea typeface="Microsoft YaHei" panose="020B0503020204020204" pitchFamily="34" charset="-122"/>
              </a:rPr>
              <a:t>Contents</a:t>
            </a:r>
            <a:endParaRPr lang="en-US" altLang="ko-KR" sz="2800" kern="0" dirty="0">
              <a:solidFill>
                <a:srgbClr val="2F5EB0"/>
              </a:solidFill>
              <a:latin typeface="Microsoft YaHei" panose="020B0503020204020204" pitchFamily="34" charset="-122"/>
              <a:ea typeface="Microsoft YaHei" panose="020B0503020204020204" pitchFamily="34" charset="-122"/>
            </a:endParaRPr>
          </a:p>
        </p:txBody>
      </p:sp>
      <p:sp>
        <p:nvSpPr>
          <p:cNvPr id="69" name="Freeform 5"/>
          <p:cNvSpPr/>
          <p:nvPr/>
        </p:nvSpPr>
        <p:spPr bwMode="auto">
          <a:xfrm>
            <a:off x="1863438" y="2997065"/>
            <a:ext cx="1183682" cy="106722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16" tIns="45708" rIns="91416" bIns="45708" numCol="1" anchor="t" anchorCtr="0" compatLnSpc="1"/>
          <a:lstStyle/>
          <a:p>
            <a:endParaRPr lang="zh-CN" altLang="en-US" sz="1800">
              <a:solidFill>
                <a:srgbClr val="3CCCC7"/>
              </a:solidFill>
            </a:endParaRPr>
          </a:p>
        </p:txBody>
      </p:sp>
      <p:sp>
        <p:nvSpPr>
          <p:cNvPr id="70" name="文本框 9"/>
          <p:cNvSpPr txBox="1"/>
          <p:nvPr/>
        </p:nvSpPr>
        <p:spPr>
          <a:xfrm>
            <a:off x="1416699" y="4214930"/>
            <a:ext cx="2102492" cy="376928"/>
          </a:xfrm>
          <a:prstGeom prst="rect">
            <a:avLst/>
          </a:prstGeom>
          <a:noFill/>
        </p:spPr>
        <p:txBody>
          <a:bodyPr wrap="square" lIns="68562" tIns="34281" rIns="68562" bIns="34281" rtlCol="0">
            <a:spAutoFit/>
          </a:bodyPr>
          <a:lstStyle/>
          <a:p>
            <a:pPr marL="0" lvl="1" algn="ctr"/>
            <a:r>
              <a:rPr lang="en-US" altLang="zh-CN" sz="2000" b="1" dirty="0">
                <a:solidFill>
                  <a:srgbClr val="2F5EB0"/>
                </a:solidFill>
                <a:latin typeface="Microsoft YaHei" panose="020B0503020204020204" pitchFamily="34" charset="-122"/>
                <a:ea typeface="Microsoft YaHei" panose="020B0503020204020204" pitchFamily="34" charset="-122"/>
              </a:rPr>
              <a:t>Math Type</a:t>
            </a:r>
            <a:endParaRPr lang="zh-CN" altLang="en-US" sz="2000" b="1" dirty="0">
              <a:solidFill>
                <a:srgbClr val="2F5EB0"/>
              </a:solidFill>
              <a:latin typeface="Microsoft YaHei" panose="020B0503020204020204" pitchFamily="34" charset="-122"/>
              <a:ea typeface="Microsoft YaHei" panose="020B0503020204020204" pitchFamily="34" charset="-122"/>
            </a:endParaRPr>
          </a:p>
        </p:txBody>
      </p:sp>
      <p:sp>
        <p:nvSpPr>
          <p:cNvPr id="71" name="Freeform 5"/>
          <p:cNvSpPr/>
          <p:nvPr/>
        </p:nvSpPr>
        <p:spPr bwMode="auto">
          <a:xfrm>
            <a:off x="3690177" y="2997065"/>
            <a:ext cx="1183682" cy="106722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16" tIns="45708" rIns="91416" bIns="45708" numCol="1" anchor="t" anchorCtr="0" compatLnSpc="1"/>
          <a:lstStyle/>
          <a:p>
            <a:endParaRPr lang="zh-CN" altLang="en-US" sz="1800">
              <a:solidFill>
                <a:srgbClr val="3CCCC7"/>
              </a:solidFill>
            </a:endParaRPr>
          </a:p>
        </p:txBody>
      </p:sp>
      <p:sp>
        <p:nvSpPr>
          <p:cNvPr id="72" name="Freeform 5"/>
          <p:cNvSpPr/>
          <p:nvPr/>
        </p:nvSpPr>
        <p:spPr bwMode="auto">
          <a:xfrm>
            <a:off x="5504160" y="2997065"/>
            <a:ext cx="1183682" cy="106722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16" tIns="45708" rIns="91416" bIns="45708" numCol="1" anchor="t" anchorCtr="0" compatLnSpc="1"/>
          <a:lstStyle/>
          <a:p>
            <a:endParaRPr lang="zh-CN" altLang="en-US" sz="1800"/>
          </a:p>
        </p:txBody>
      </p:sp>
      <p:sp>
        <p:nvSpPr>
          <p:cNvPr id="73" name="Freeform 5"/>
          <p:cNvSpPr/>
          <p:nvPr/>
        </p:nvSpPr>
        <p:spPr bwMode="auto">
          <a:xfrm>
            <a:off x="7339294" y="2997065"/>
            <a:ext cx="1183682" cy="106722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16" tIns="45708" rIns="91416" bIns="45708" numCol="1" anchor="t" anchorCtr="0" compatLnSpc="1"/>
          <a:lstStyle/>
          <a:p>
            <a:endParaRPr lang="zh-CN" altLang="en-US" sz="1800">
              <a:solidFill>
                <a:srgbClr val="3CCCC7"/>
              </a:solidFill>
            </a:endParaRPr>
          </a:p>
        </p:txBody>
      </p:sp>
      <p:sp>
        <p:nvSpPr>
          <p:cNvPr id="74" name="Freeform 5"/>
          <p:cNvSpPr/>
          <p:nvPr/>
        </p:nvSpPr>
        <p:spPr bwMode="auto">
          <a:xfrm>
            <a:off x="9202065" y="2997065"/>
            <a:ext cx="1183682" cy="106722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16" tIns="45708" rIns="91416" bIns="45708" numCol="1" anchor="t" anchorCtr="0" compatLnSpc="1"/>
          <a:lstStyle/>
          <a:p>
            <a:endParaRPr lang="zh-CN" altLang="en-US" sz="1800">
              <a:solidFill>
                <a:srgbClr val="3CCCC7"/>
              </a:solidFill>
            </a:endParaRPr>
          </a:p>
        </p:txBody>
      </p:sp>
      <p:sp>
        <p:nvSpPr>
          <p:cNvPr id="75" name="KSO_Shape"/>
          <p:cNvSpPr/>
          <p:nvPr/>
        </p:nvSpPr>
        <p:spPr bwMode="auto">
          <a:xfrm>
            <a:off x="3996476" y="3309856"/>
            <a:ext cx="599451" cy="457182"/>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800">
              <a:solidFill>
                <a:srgbClr val="1C666E"/>
              </a:solidFill>
              <a:ea typeface="SimSun" panose="02010600030101010101" pitchFamily="2" charset="-122"/>
            </a:endParaRPr>
          </a:p>
        </p:txBody>
      </p:sp>
      <p:sp>
        <p:nvSpPr>
          <p:cNvPr id="76" name="KSO_Shape"/>
          <p:cNvSpPr/>
          <p:nvPr/>
        </p:nvSpPr>
        <p:spPr bwMode="auto">
          <a:xfrm>
            <a:off x="5796587" y="3253369"/>
            <a:ext cx="587371" cy="581499"/>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800">
              <a:solidFill>
                <a:srgbClr val="1C666E"/>
              </a:solidFill>
              <a:ea typeface="SimSun" panose="02010600030101010101" pitchFamily="2" charset="-122"/>
            </a:endParaRPr>
          </a:p>
        </p:txBody>
      </p:sp>
      <p:sp>
        <p:nvSpPr>
          <p:cNvPr id="77" name="KSO_Shape"/>
          <p:cNvSpPr/>
          <p:nvPr/>
        </p:nvSpPr>
        <p:spPr bwMode="auto">
          <a:xfrm>
            <a:off x="9563941" y="3308668"/>
            <a:ext cx="518681" cy="440877"/>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800">
              <a:solidFill>
                <a:srgbClr val="1C666E"/>
              </a:solidFill>
              <a:ea typeface="SimSun" panose="02010600030101010101" pitchFamily="2" charset="-122"/>
            </a:endParaRPr>
          </a:p>
        </p:txBody>
      </p:sp>
      <p:sp>
        <p:nvSpPr>
          <p:cNvPr id="78" name="文本框 9"/>
          <p:cNvSpPr txBox="1"/>
          <p:nvPr/>
        </p:nvSpPr>
        <p:spPr>
          <a:xfrm>
            <a:off x="3232224" y="4214930"/>
            <a:ext cx="2102492" cy="376928"/>
          </a:xfrm>
          <a:prstGeom prst="rect">
            <a:avLst/>
          </a:prstGeom>
          <a:noFill/>
        </p:spPr>
        <p:txBody>
          <a:bodyPr wrap="square" lIns="68562" tIns="34281" rIns="68562" bIns="34281" rtlCol="0">
            <a:spAutoFit/>
          </a:bodyPr>
          <a:lstStyle/>
          <a:p>
            <a:pPr marL="0" lvl="1" algn="ctr"/>
            <a:r>
              <a:rPr lang="en-US" altLang="zh-CN" sz="2000" b="1" dirty="0" err="1">
                <a:solidFill>
                  <a:srgbClr val="2F5EB0"/>
                </a:solidFill>
                <a:latin typeface="Microsoft YaHei" panose="020B0503020204020204" pitchFamily="34" charset="-122"/>
                <a:ea typeface="Microsoft YaHei" panose="020B0503020204020204" pitchFamily="34" charset="-122"/>
              </a:rPr>
              <a:t>Mendeley</a:t>
            </a:r>
            <a:endParaRPr lang="zh-CN" altLang="en-US" sz="2000" b="1" dirty="0">
              <a:solidFill>
                <a:srgbClr val="2F5EB0"/>
              </a:solidFill>
              <a:latin typeface="Microsoft YaHei" panose="020B0503020204020204" pitchFamily="34" charset="-122"/>
              <a:ea typeface="Microsoft YaHei" panose="020B0503020204020204" pitchFamily="34" charset="-122"/>
            </a:endParaRPr>
          </a:p>
        </p:txBody>
      </p:sp>
      <p:sp>
        <p:nvSpPr>
          <p:cNvPr id="79" name="文本框 9"/>
          <p:cNvSpPr txBox="1"/>
          <p:nvPr/>
        </p:nvSpPr>
        <p:spPr>
          <a:xfrm>
            <a:off x="5016161" y="4214930"/>
            <a:ext cx="2102492" cy="376928"/>
          </a:xfrm>
          <a:prstGeom prst="rect">
            <a:avLst/>
          </a:prstGeom>
          <a:noFill/>
        </p:spPr>
        <p:txBody>
          <a:bodyPr wrap="square" lIns="68562" tIns="34281" rIns="68562" bIns="34281" rtlCol="0">
            <a:spAutoFit/>
          </a:bodyPr>
          <a:lstStyle/>
          <a:p>
            <a:pPr marL="0" lvl="1" algn="ctr"/>
            <a:r>
              <a:rPr lang="en-US" altLang="zh-CN" sz="2000" b="1" dirty="0">
                <a:solidFill>
                  <a:srgbClr val="2F5EB0"/>
                </a:solidFill>
                <a:latin typeface="Microsoft YaHei" panose="020B0503020204020204" pitchFamily="34" charset="-122"/>
                <a:ea typeface="Microsoft YaHei" panose="020B0503020204020204" pitchFamily="34" charset="-122"/>
              </a:rPr>
              <a:t>Latex</a:t>
            </a:r>
            <a:endParaRPr lang="zh-CN" altLang="en-US" sz="2000" b="1" dirty="0">
              <a:solidFill>
                <a:srgbClr val="2F5EB0"/>
              </a:solidFill>
              <a:latin typeface="Microsoft YaHei" panose="020B0503020204020204" pitchFamily="34" charset="-122"/>
              <a:ea typeface="Microsoft YaHei" panose="020B0503020204020204" pitchFamily="34" charset="-122"/>
            </a:endParaRPr>
          </a:p>
        </p:txBody>
      </p:sp>
      <p:sp>
        <p:nvSpPr>
          <p:cNvPr id="80" name="文本框 9"/>
          <p:cNvSpPr txBox="1"/>
          <p:nvPr/>
        </p:nvSpPr>
        <p:spPr>
          <a:xfrm>
            <a:off x="6858274" y="4214931"/>
            <a:ext cx="2102492" cy="346159"/>
          </a:xfrm>
          <a:prstGeom prst="rect">
            <a:avLst/>
          </a:prstGeom>
          <a:noFill/>
        </p:spPr>
        <p:txBody>
          <a:bodyPr wrap="square" lIns="68562" tIns="34281" rIns="68562" bIns="34281" rtlCol="0">
            <a:spAutoFit/>
          </a:bodyPr>
          <a:lstStyle/>
          <a:p>
            <a:pPr marL="0" lvl="1" algn="ctr"/>
            <a:r>
              <a:rPr lang="en-US" altLang="zh-CN" sz="1800" b="1" dirty="0" err="1">
                <a:solidFill>
                  <a:srgbClr val="2F5EB0"/>
                </a:solidFill>
                <a:latin typeface="Microsoft YaHei" panose="020B0503020204020204" pitchFamily="34" charset="-122"/>
                <a:ea typeface="Microsoft YaHei" panose="020B0503020204020204" pitchFamily="34" charset="-122"/>
              </a:rPr>
              <a:t>SnapChart</a:t>
            </a:r>
            <a:endParaRPr lang="zh-CN" altLang="en-US" sz="1800" b="1" dirty="0">
              <a:solidFill>
                <a:srgbClr val="2F5EB0"/>
              </a:solidFill>
              <a:latin typeface="Microsoft YaHei" panose="020B0503020204020204" pitchFamily="34" charset="-122"/>
              <a:ea typeface="Microsoft YaHei" panose="020B0503020204020204" pitchFamily="34" charset="-122"/>
            </a:endParaRPr>
          </a:p>
        </p:txBody>
      </p:sp>
      <p:sp>
        <p:nvSpPr>
          <p:cNvPr id="81" name="文本框 9"/>
          <p:cNvSpPr txBox="1"/>
          <p:nvPr/>
        </p:nvSpPr>
        <p:spPr>
          <a:xfrm>
            <a:off x="9202065" y="4214930"/>
            <a:ext cx="1573236" cy="376928"/>
          </a:xfrm>
          <a:prstGeom prst="rect">
            <a:avLst/>
          </a:prstGeom>
          <a:noFill/>
        </p:spPr>
        <p:txBody>
          <a:bodyPr wrap="square" lIns="68562" tIns="34281" rIns="68562" bIns="34281" rtlCol="0">
            <a:spAutoFit/>
          </a:bodyPr>
          <a:lstStyle/>
          <a:p>
            <a:pPr marL="0" lvl="1" algn="ctr"/>
            <a:r>
              <a:rPr lang="en-US" altLang="zh-CN" sz="2000" b="1" dirty="0">
                <a:solidFill>
                  <a:srgbClr val="2F5EB0"/>
                </a:solidFill>
                <a:latin typeface="Microsoft YaHei" panose="020B0503020204020204" pitchFamily="34" charset="-122"/>
                <a:ea typeface="Microsoft YaHei" panose="020B0503020204020204" pitchFamily="34" charset="-122"/>
              </a:rPr>
              <a:t>origin</a:t>
            </a:r>
          </a:p>
        </p:txBody>
      </p:sp>
      <p:sp>
        <p:nvSpPr>
          <p:cNvPr id="82" name="KSO_Shape"/>
          <p:cNvSpPr/>
          <p:nvPr/>
        </p:nvSpPr>
        <p:spPr bwMode="auto">
          <a:xfrm>
            <a:off x="7671576" y="3260114"/>
            <a:ext cx="519118" cy="519118"/>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800">
              <a:solidFill>
                <a:schemeClr val="bg1"/>
              </a:solidFill>
              <a:latin typeface="Microsoft YaHei" panose="020B0503020204020204" pitchFamily="34" charset="-122"/>
              <a:ea typeface="Microsoft YaHei" panose="020B0503020204020204" pitchFamily="34" charset="-122"/>
            </a:endParaRPr>
          </a:p>
        </p:txBody>
      </p:sp>
      <p:sp>
        <p:nvSpPr>
          <p:cNvPr id="83" name="KSO_Shape"/>
          <p:cNvSpPr/>
          <p:nvPr/>
        </p:nvSpPr>
        <p:spPr bwMode="auto">
          <a:xfrm>
            <a:off x="2175187" y="3308669"/>
            <a:ext cx="585515" cy="444014"/>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800">
              <a:solidFill>
                <a:schemeClr val="bg1"/>
              </a:solidFill>
              <a:latin typeface="Microsoft YaHei" panose="020B0503020204020204" pitchFamily="34" charset="-122"/>
              <a:ea typeface="Microsoft YaHei" panose="020B0503020204020204" pitchFamily="34" charset="-122"/>
            </a:endParaRPr>
          </a:p>
        </p:txBody>
      </p:sp>
      <p:sp>
        <p:nvSpPr>
          <p:cNvPr id="84" name="矩形 83"/>
          <p:cNvSpPr/>
          <p:nvPr/>
        </p:nvSpPr>
        <p:spPr>
          <a:xfrm flipH="1">
            <a:off x="-2" y="6524538"/>
            <a:ext cx="12192002" cy="360417"/>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5" name="矩形 84"/>
          <p:cNvSpPr/>
          <p:nvPr/>
        </p:nvSpPr>
        <p:spPr>
          <a:xfrm flipH="1">
            <a:off x="-3" y="6595585"/>
            <a:ext cx="12192002" cy="2888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6" name="矩形 5"/>
          <p:cNvSpPr/>
          <p:nvPr/>
        </p:nvSpPr>
        <p:spPr>
          <a:xfrm>
            <a:off x="9973972" y="6492345"/>
            <a:ext cx="1018029" cy="111786"/>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7" name="矩形 86"/>
          <p:cNvSpPr/>
          <p:nvPr/>
        </p:nvSpPr>
        <p:spPr>
          <a:xfrm>
            <a:off x="10064927" y="6492344"/>
            <a:ext cx="1070321" cy="392140"/>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8" name="Rectangle 4"/>
          <p:cNvSpPr txBox="1">
            <a:spLocks noChangeArrowheads="1"/>
          </p:cNvSpPr>
          <p:nvPr/>
        </p:nvSpPr>
        <p:spPr bwMode="auto">
          <a:xfrm>
            <a:off x="9983420" y="6492344"/>
            <a:ext cx="1151828" cy="392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sz="2000" dirty="0">
                <a:latin typeface="方正兰亭超细黑简体" panose="02000000000000000000" pitchFamily="2" charset="-122"/>
                <a:ea typeface="方正兰亭超细黑简体" panose="02000000000000000000" pitchFamily="2" charset="-122"/>
              </a:rPr>
              <a:t>02</a:t>
            </a:r>
            <a:endParaRPr lang="zh-CN" altLang="en-US" sz="2000" dirty="0">
              <a:latin typeface="方正兰亭超细黑简体" panose="02000000000000000000" pitchFamily="2" charset="-122"/>
              <a:ea typeface="方正兰亭超细黑简体" panose="020000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67"/>
                                        </p:tgtEl>
                                        <p:attrNameLst>
                                          <p:attrName>style.visibility</p:attrName>
                                        </p:attrNameLst>
                                      </p:cBhvr>
                                      <p:to>
                                        <p:strVal val="visible"/>
                                      </p:to>
                                    </p:set>
                                    <p:anim calcmode="lin" valueType="num">
                                      <p:cBhvr>
                                        <p:cTn id="13" dur="500" fill="hold"/>
                                        <p:tgtEl>
                                          <p:spTgt spid="6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67"/>
                                        </p:tgtEl>
                                        <p:attrNameLst>
                                          <p:attrName>ppt_y</p:attrName>
                                        </p:attrNameLst>
                                      </p:cBhvr>
                                      <p:tavLst>
                                        <p:tav tm="0">
                                          <p:val>
                                            <p:strVal val="#ppt_y"/>
                                          </p:val>
                                        </p:tav>
                                        <p:tav tm="100000">
                                          <p:val>
                                            <p:strVal val="#ppt_y"/>
                                          </p:val>
                                        </p:tav>
                                      </p:tavLst>
                                    </p:anim>
                                    <p:anim calcmode="lin" valueType="num">
                                      <p:cBhvr>
                                        <p:cTn id="15" dur="500" fill="hold"/>
                                        <p:tgtEl>
                                          <p:spTgt spid="6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6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67"/>
                                        </p:tgtEl>
                                      </p:cBhvr>
                                    </p:animEffect>
                                  </p:childTnLst>
                                </p:cTn>
                              </p:par>
                              <p:par>
                                <p:cTn id="18" presetID="2" presetClass="entr" presetSubtype="12" fill="hold" grpId="0" nodeType="withEffect">
                                  <p:stCondLst>
                                    <p:cond delay="1000"/>
                                  </p:stCondLst>
                                  <p:childTnLst>
                                    <p:set>
                                      <p:cBhvr>
                                        <p:cTn id="19" dur="1" fill="hold">
                                          <p:stCondLst>
                                            <p:cond delay="0"/>
                                          </p:stCondLst>
                                        </p:cTn>
                                        <p:tgtEl>
                                          <p:spTgt spid="69"/>
                                        </p:tgtEl>
                                        <p:attrNameLst>
                                          <p:attrName>style.visibility</p:attrName>
                                        </p:attrNameLst>
                                      </p:cBhvr>
                                      <p:to>
                                        <p:strVal val="visible"/>
                                      </p:to>
                                    </p:set>
                                    <p:anim calcmode="lin" valueType="num">
                                      <p:cBhvr additive="base">
                                        <p:cTn id="20" dur="500" fill="hold"/>
                                        <p:tgtEl>
                                          <p:spTgt spid="69"/>
                                        </p:tgtEl>
                                        <p:attrNameLst>
                                          <p:attrName>ppt_x</p:attrName>
                                        </p:attrNameLst>
                                      </p:cBhvr>
                                      <p:tavLst>
                                        <p:tav tm="0">
                                          <p:val>
                                            <p:strVal val="0-#ppt_w/2"/>
                                          </p:val>
                                        </p:tav>
                                        <p:tav tm="100000">
                                          <p:val>
                                            <p:strVal val="#ppt_x"/>
                                          </p:val>
                                        </p:tav>
                                      </p:tavLst>
                                    </p:anim>
                                    <p:anim calcmode="lin" valueType="num">
                                      <p:cBhvr additive="base">
                                        <p:cTn id="21" dur="500" fill="hold"/>
                                        <p:tgtEl>
                                          <p:spTgt spid="69"/>
                                        </p:tgtEl>
                                        <p:attrNameLst>
                                          <p:attrName>ppt_y</p:attrName>
                                        </p:attrNameLst>
                                      </p:cBhvr>
                                      <p:tavLst>
                                        <p:tav tm="0">
                                          <p:val>
                                            <p:strVal val="1+#ppt_h/2"/>
                                          </p:val>
                                        </p:tav>
                                        <p:tav tm="100000">
                                          <p:val>
                                            <p:strVal val="#ppt_y"/>
                                          </p:val>
                                        </p:tav>
                                      </p:tavLst>
                                    </p:anim>
                                  </p:childTnLst>
                                </p:cTn>
                              </p:par>
                              <p:par>
                                <p:cTn id="22" presetID="2" presetClass="entr" presetSubtype="12" fill="hold" grpId="0" nodeType="withEffect">
                                  <p:stCondLst>
                                    <p:cond delay="100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0-#ppt_w/2"/>
                                          </p:val>
                                        </p:tav>
                                        <p:tav tm="100000">
                                          <p:val>
                                            <p:strVal val="#ppt_x"/>
                                          </p:val>
                                        </p:tav>
                                      </p:tavLst>
                                    </p:anim>
                                    <p:anim calcmode="lin" valueType="num">
                                      <p:cBhvr additive="base">
                                        <p:cTn id="25" dur="500" fill="hold"/>
                                        <p:tgtEl>
                                          <p:spTgt spid="71"/>
                                        </p:tgtEl>
                                        <p:attrNameLst>
                                          <p:attrName>ppt_y</p:attrName>
                                        </p:attrNameLst>
                                      </p:cBhvr>
                                      <p:tavLst>
                                        <p:tav tm="0">
                                          <p:val>
                                            <p:strVal val="1+#ppt_h/2"/>
                                          </p:val>
                                        </p:tav>
                                        <p:tav tm="100000">
                                          <p:val>
                                            <p:strVal val="#ppt_y"/>
                                          </p:val>
                                        </p:tav>
                                      </p:tavLst>
                                    </p:anim>
                                  </p:childTnLst>
                                </p:cTn>
                              </p:par>
                              <p:par>
                                <p:cTn id="26" presetID="2" presetClass="entr" presetSubtype="12" fill="hold" grpId="0" nodeType="withEffect">
                                  <p:stCondLst>
                                    <p:cond delay="100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500" fill="hold"/>
                                        <p:tgtEl>
                                          <p:spTgt spid="72"/>
                                        </p:tgtEl>
                                        <p:attrNameLst>
                                          <p:attrName>ppt_x</p:attrName>
                                        </p:attrNameLst>
                                      </p:cBhvr>
                                      <p:tavLst>
                                        <p:tav tm="0">
                                          <p:val>
                                            <p:strVal val="0-#ppt_w/2"/>
                                          </p:val>
                                        </p:tav>
                                        <p:tav tm="100000">
                                          <p:val>
                                            <p:strVal val="#ppt_x"/>
                                          </p:val>
                                        </p:tav>
                                      </p:tavLst>
                                    </p:anim>
                                    <p:anim calcmode="lin" valueType="num">
                                      <p:cBhvr additive="base">
                                        <p:cTn id="29" dur="500" fill="hold"/>
                                        <p:tgtEl>
                                          <p:spTgt spid="72"/>
                                        </p:tgtEl>
                                        <p:attrNameLst>
                                          <p:attrName>ppt_y</p:attrName>
                                        </p:attrNameLst>
                                      </p:cBhvr>
                                      <p:tavLst>
                                        <p:tav tm="0">
                                          <p:val>
                                            <p:strVal val="1+#ppt_h/2"/>
                                          </p:val>
                                        </p:tav>
                                        <p:tav tm="100000">
                                          <p:val>
                                            <p:strVal val="#ppt_y"/>
                                          </p:val>
                                        </p:tav>
                                      </p:tavLst>
                                    </p:anim>
                                  </p:childTnLst>
                                </p:cTn>
                              </p:par>
                              <p:par>
                                <p:cTn id="30" presetID="2" presetClass="entr" presetSubtype="12" fill="hold" grpId="0" nodeType="withEffect">
                                  <p:stCondLst>
                                    <p:cond delay="1000"/>
                                  </p:stCondLst>
                                  <p:childTnLst>
                                    <p:set>
                                      <p:cBhvr>
                                        <p:cTn id="31" dur="1" fill="hold">
                                          <p:stCondLst>
                                            <p:cond delay="0"/>
                                          </p:stCondLst>
                                        </p:cTn>
                                        <p:tgtEl>
                                          <p:spTgt spid="73"/>
                                        </p:tgtEl>
                                        <p:attrNameLst>
                                          <p:attrName>style.visibility</p:attrName>
                                        </p:attrNameLst>
                                      </p:cBhvr>
                                      <p:to>
                                        <p:strVal val="visible"/>
                                      </p:to>
                                    </p:set>
                                    <p:anim calcmode="lin" valueType="num">
                                      <p:cBhvr additive="base">
                                        <p:cTn id="32" dur="500" fill="hold"/>
                                        <p:tgtEl>
                                          <p:spTgt spid="73"/>
                                        </p:tgtEl>
                                        <p:attrNameLst>
                                          <p:attrName>ppt_x</p:attrName>
                                        </p:attrNameLst>
                                      </p:cBhvr>
                                      <p:tavLst>
                                        <p:tav tm="0">
                                          <p:val>
                                            <p:strVal val="0-#ppt_w/2"/>
                                          </p:val>
                                        </p:tav>
                                        <p:tav tm="100000">
                                          <p:val>
                                            <p:strVal val="#ppt_x"/>
                                          </p:val>
                                        </p:tav>
                                      </p:tavLst>
                                    </p:anim>
                                    <p:anim calcmode="lin" valueType="num">
                                      <p:cBhvr additive="base">
                                        <p:cTn id="33" dur="500" fill="hold"/>
                                        <p:tgtEl>
                                          <p:spTgt spid="73"/>
                                        </p:tgtEl>
                                        <p:attrNameLst>
                                          <p:attrName>ppt_y</p:attrName>
                                        </p:attrNameLst>
                                      </p:cBhvr>
                                      <p:tavLst>
                                        <p:tav tm="0">
                                          <p:val>
                                            <p:strVal val="1+#ppt_h/2"/>
                                          </p:val>
                                        </p:tav>
                                        <p:tav tm="100000">
                                          <p:val>
                                            <p:strVal val="#ppt_y"/>
                                          </p:val>
                                        </p:tav>
                                      </p:tavLst>
                                    </p:anim>
                                  </p:childTnLst>
                                </p:cTn>
                              </p:par>
                              <p:par>
                                <p:cTn id="34" presetID="2" presetClass="entr" presetSubtype="12" fill="hold" grpId="0" nodeType="withEffect">
                                  <p:stCondLst>
                                    <p:cond delay="1000"/>
                                  </p:stCondLst>
                                  <p:childTnLst>
                                    <p:set>
                                      <p:cBhvr>
                                        <p:cTn id="35" dur="1" fill="hold">
                                          <p:stCondLst>
                                            <p:cond delay="0"/>
                                          </p:stCondLst>
                                        </p:cTn>
                                        <p:tgtEl>
                                          <p:spTgt spid="74"/>
                                        </p:tgtEl>
                                        <p:attrNameLst>
                                          <p:attrName>style.visibility</p:attrName>
                                        </p:attrNameLst>
                                      </p:cBhvr>
                                      <p:to>
                                        <p:strVal val="visible"/>
                                      </p:to>
                                    </p:set>
                                    <p:anim calcmode="lin" valueType="num">
                                      <p:cBhvr additive="base">
                                        <p:cTn id="36" dur="500" fill="hold"/>
                                        <p:tgtEl>
                                          <p:spTgt spid="74"/>
                                        </p:tgtEl>
                                        <p:attrNameLst>
                                          <p:attrName>ppt_x</p:attrName>
                                        </p:attrNameLst>
                                      </p:cBhvr>
                                      <p:tavLst>
                                        <p:tav tm="0">
                                          <p:val>
                                            <p:strVal val="0-#ppt_w/2"/>
                                          </p:val>
                                        </p:tav>
                                        <p:tav tm="100000">
                                          <p:val>
                                            <p:strVal val="#ppt_x"/>
                                          </p:val>
                                        </p:tav>
                                      </p:tavLst>
                                    </p:anim>
                                    <p:anim calcmode="lin" valueType="num">
                                      <p:cBhvr additive="base">
                                        <p:cTn id="37"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1000"/>
                                        <p:tgtEl>
                                          <p:spTgt spid="83"/>
                                        </p:tgtEl>
                                      </p:cBhvr>
                                    </p:animEffect>
                                    <p:anim calcmode="lin" valueType="num">
                                      <p:cBhvr>
                                        <p:cTn id="43" dur="1000" fill="hold"/>
                                        <p:tgtEl>
                                          <p:spTgt spid="83"/>
                                        </p:tgtEl>
                                        <p:attrNameLst>
                                          <p:attrName>ppt_x</p:attrName>
                                        </p:attrNameLst>
                                      </p:cBhvr>
                                      <p:tavLst>
                                        <p:tav tm="0">
                                          <p:val>
                                            <p:strVal val="#ppt_x"/>
                                          </p:val>
                                        </p:tav>
                                        <p:tav tm="100000">
                                          <p:val>
                                            <p:strVal val="#ppt_x"/>
                                          </p:val>
                                        </p:tav>
                                      </p:tavLst>
                                    </p:anim>
                                    <p:anim calcmode="lin" valueType="num">
                                      <p:cBhvr>
                                        <p:cTn id="44" dur="1000" fill="hold"/>
                                        <p:tgtEl>
                                          <p:spTgt spid="83"/>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fade">
                                      <p:cBhvr>
                                        <p:cTn id="52" dur="1000"/>
                                        <p:tgtEl>
                                          <p:spTgt spid="76"/>
                                        </p:tgtEl>
                                      </p:cBhvr>
                                    </p:animEffect>
                                    <p:anim calcmode="lin" valueType="num">
                                      <p:cBhvr>
                                        <p:cTn id="53" dur="1000" fill="hold"/>
                                        <p:tgtEl>
                                          <p:spTgt spid="76"/>
                                        </p:tgtEl>
                                        <p:attrNameLst>
                                          <p:attrName>ppt_x</p:attrName>
                                        </p:attrNameLst>
                                      </p:cBhvr>
                                      <p:tavLst>
                                        <p:tav tm="0">
                                          <p:val>
                                            <p:strVal val="#ppt_x"/>
                                          </p:val>
                                        </p:tav>
                                        <p:tav tm="100000">
                                          <p:val>
                                            <p:strVal val="#ppt_x"/>
                                          </p:val>
                                        </p:tav>
                                      </p:tavLst>
                                    </p:anim>
                                    <p:anim calcmode="lin" valueType="num">
                                      <p:cBhvr>
                                        <p:cTn id="54" dur="1000" fill="hold"/>
                                        <p:tgtEl>
                                          <p:spTgt spid="76"/>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animEffect transition="in" filter="fade">
                                      <p:cBhvr>
                                        <p:cTn id="57" dur="1000"/>
                                        <p:tgtEl>
                                          <p:spTgt spid="82"/>
                                        </p:tgtEl>
                                      </p:cBhvr>
                                    </p:animEffect>
                                    <p:anim calcmode="lin" valueType="num">
                                      <p:cBhvr>
                                        <p:cTn id="58" dur="1000" fill="hold"/>
                                        <p:tgtEl>
                                          <p:spTgt spid="82"/>
                                        </p:tgtEl>
                                        <p:attrNameLst>
                                          <p:attrName>ppt_x</p:attrName>
                                        </p:attrNameLst>
                                      </p:cBhvr>
                                      <p:tavLst>
                                        <p:tav tm="0">
                                          <p:val>
                                            <p:strVal val="#ppt_x"/>
                                          </p:val>
                                        </p:tav>
                                        <p:tav tm="100000">
                                          <p:val>
                                            <p:strVal val="#ppt_x"/>
                                          </p:val>
                                        </p:tav>
                                      </p:tavLst>
                                    </p:anim>
                                    <p:anim calcmode="lin" valueType="num">
                                      <p:cBhvr>
                                        <p:cTn id="59" dur="1000" fill="hold"/>
                                        <p:tgtEl>
                                          <p:spTgt spid="82"/>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1000"/>
                                        <p:tgtEl>
                                          <p:spTgt spid="77"/>
                                        </p:tgtEl>
                                      </p:cBhvr>
                                    </p:animEffect>
                                    <p:anim calcmode="lin" valueType="num">
                                      <p:cBhvr>
                                        <p:cTn id="63" dur="1000" fill="hold"/>
                                        <p:tgtEl>
                                          <p:spTgt spid="77"/>
                                        </p:tgtEl>
                                        <p:attrNameLst>
                                          <p:attrName>ppt_x</p:attrName>
                                        </p:attrNameLst>
                                      </p:cBhvr>
                                      <p:tavLst>
                                        <p:tav tm="0">
                                          <p:val>
                                            <p:strVal val="#ppt_x"/>
                                          </p:val>
                                        </p:tav>
                                        <p:tav tm="100000">
                                          <p:val>
                                            <p:strVal val="#ppt_x"/>
                                          </p:val>
                                        </p:tav>
                                      </p:tavLst>
                                    </p:anim>
                                    <p:anim calcmode="lin" valueType="num">
                                      <p:cBhvr>
                                        <p:cTn id="64" dur="1000" fill="hold"/>
                                        <p:tgtEl>
                                          <p:spTgt spid="77"/>
                                        </p:tgtEl>
                                        <p:attrNameLst>
                                          <p:attrName>ppt_y</p:attrName>
                                        </p:attrNameLst>
                                      </p:cBhvr>
                                      <p:tavLst>
                                        <p:tav tm="0">
                                          <p:val>
                                            <p:strVal val="#ppt_y-.1"/>
                                          </p:val>
                                        </p:tav>
                                        <p:tav tm="100000">
                                          <p:val>
                                            <p:strVal val="#ppt_y"/>
                                          </p:val>
                                        </p:tav>
                                      </p:tavLst>
                                    </p:anim>
                                  </p:childTnLst>
                                </p:cTn>
                              </p:par>
                              <p:par>
                                <p:cTn id="65" presetID="16" presetClass="entr" presetSubtype="21" fill="hold" grpId="0" nodeType="withEffect">
                                  <p:stCondLst>
                                    <p:cond delay="3250"/>
                                  </p:stCondLst>
                                  <p:childTnLst>
                                    <p:set>
                                      <p:cBhvr>
                                        <p:cTn id="66" dur="1" fill="hold">
                                          <p:stCondLst>
                                            <p:cond delay="0"/>
                                          </p:stCondLst>
                                        </p:cTn>
                                        <p:tgtEl>
                                          <p:spTgt spid="70"/>
                                        </p:tgtEl>
                                        <p:attrNameLst>
                                          <p:attrName>style.visibility</p:attrName>
                                        </p:attrNameLst>
                                      </p:cBhvr>
                                      <p:to>
                                        <p:strVal val="visible"/>
                                      </p:to>
                                    </p:set>
                                    <p:animEffect transition="in" filter="barn(inVertical)">
                                      <p:cBhvr>
                                        <p:cTn id="67" dur="500"/>
                                        <p:tgtEl>
                                          <p:spTgt spid="70"/>
                                        </p:tgtEl>
                                      </p:cBhvr>
                                    </p:animEffect>
                                  </p:childTnLst>
                                </p:cTn>
                              </p:par>
                              <p:par>
                                <p:cTn id="68" presetID="16" presetClass="entr" presetSubtype="21" fill="hold" grpId="0" nodeType="withEffect">
                                  <p:stCondLst>
                                    <p:cond delay="3250"/>
                                  </p:stCondLst>
                                  <p:childTnLst>
                                    <p:set>
                                      <p:cBhvr>
                                        <p:cTn id="69" dur="1" fill="hold">
                                          <p:stCondLst>
                                            <p:cond delay="0"/>
                                          </p:stCondLst>
                                        </p:cTn>
                                        <p:tgtEl>
                                          <p:spTgt spid="78"/>
                                        </p:tgtEl>
                                        <p:attrNameLst>
                                          <p:attrName>style.visibility</p:attrName>
                                        </p:attrNameLst>
                                      </p:cBhvr>
                                      <p:to>
                                        <p:strVal val="visible"/>
                                      </p:to>
                                    </p:set>
                                    <p:animEffect transition="in" filter="barn(inVertical)">
                                      <p:cBhvr>
                                        <p:cTn id="70" dur="500"/>
                                        <p:tgtEl>
                                          <p:spTgt spid="78"/>
                                        </p:tgtEl>
                                      </p:cBhvr>
                                    </p:animEffect>
                                  </p:childTnLst>
                                </p:cTn>
                              </p:par>
                              <p:par>
                                <p:cTn id="71" presetID="16" presetClass="entr" presetSubtype="21" fill="hold" grpId="0" nodeType="withEffect">
                                  <p:stCondLst>
                                    <p:cond delay="3250"/>
                                  </p:stCondLst>
                                  <p:childTnLst>
                                    <p:set>
                                      <p:cBhvr>
                                        <p:cTn id="72" dur="1" fill="hold">
                                          <p:stCondLst>
                                            <p:cond delay="0"/>
                                          </p:stCondLst>
                                        </p:cTn>
                                        <p:tgtEl>
                                          <p:spTgt spid="79"/>
                                        </p:tgtEl>
                                        <p:attrNameLst>
                                          <p:attrName>style.visibility</p:attrName>
                                        </p:attrNameLst>
                                      </p:cBhvr>
                                      <p:to>
                                        <p:strVal val="visible"/>
                                      </p:to>
                                    </p:set>
                                    <p:animEffect transition="in" filter="barn(inVertical)">
                                      <p:cBhvr>
                                        <p:cTn id="73" dur="500"/>
                                        <p:tgtEl>
                                          <p:spTgt spid="79"/>
                                        </p:tgtEl>
                                      </p:cBhvr>
                                    </p:animEffect>
                                  </p:childTnLst>
                                </p:cTn>
                              </p:par>
                              <p:par>
                                <p:cTn id="74" presetID="16" presetClass="entr" presetSubtype="21" fill="hold" grpId="0" nodeType="withEffect">
                                  <p:stCondLst>
                                    <p:cond delay="3250"/>
                                  </p:stCondLst>
                                  <p:childTnLst>
                                    <p:set>
                                      <p:cBhvr>
                                        <p:cTn id="75" dur="1" fill="hold">
                                          <p:stCondLst>
                                            <p:cond delay="0"/>
                                          </p:stCondLst>
                                        </p:cTn>
                                        <p:tgtEl>
                                          <p:spTgt spid="80"/>
                                        </p:tgtEl>
                                        <p:attrNameLst>
                                          <p:attrName>style.visibility</p:attrName>
                                        </p:attrNameLst>
                                      </p:cBhvr>
                                      <p:to>
                                        <p:strVal val="visible"/>
                                      </p:to>
                                    </p:set>
                                    <p:animEffect transition="in" filter="barn(inVertical)">
                                      <p:cBhvr>
                                        <p:cTn id="76" dur="500"/>
                                        <p:tgtEl>
                                          <p:spTgt spid="80"/>
                                        </p:tgtEl>
                                      </p:cBhvr>
                                    </p:animEffect>
                                  </p:childTnLst>
                                </p:cTn>
                              </p:par>
                              <p:par>
                                <p:cTn id="77" presetID="16" presetClass="entr" presetSubtype="21" fill="hold" grpId="0" nodeType="withEffect">
                                  <p:stCondLst>
                                    <p:cond delay="3250"/>
                                  </p:stCondLst>
                                  <p:childTnLst>
                                    <p:set>
                                      <p:cBhvr>
                                        <p:cTn id="78" dur="1" fill="hold">
                                          <p:stCondLst>
                                            <p:cond delay="0"/>
                                          </p:stCondLst>
                                        </p:cTn>
                                        <p:tgtEl>
                                          <p:spTgt spid="81"/>
                                        </p:tgtEl>
                                        <p:attrNameLst>
                                          <p:attrName>style.visibility</p:attrName>
                                        </p:attrNameLst>
                                      </p:cBhvr>
                                      <p:to>
                                        <p:strVal val="visible"/>
                                      </p:to>
                                    </p:set>
                                    <p:animEffect transition="in" filter="barn(inVertical)">
                                      <p:cBhvr>
                                        <p:cTn id="7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67" grpId="0"/>
      <p:bldP spid="69" grpId="0" animBg="1"/>
      <p:bldP spid="70" grpId="0"/>
      <p:bldP spid="71" grpId="0" animBg="1"/>
      <p:bldP spid="72" grpId="0" animBg="1"/>
      <p:bldP spid="73" grpId="0" animBg="1"/>
      <p:bldP spid="74" grpId="0" animBg="1"/>
      <p:bldP spid="75" grpId="0" animBg="1"/>
      <p:bldP spid="76" grpId="0" animBg="1"/>
      <p:bldP spid="77" grpId="0" animBg="1"/>
      <p:bldP spid="78" grpId="0"/>
      <p:bldP spid="79" grpId="0"/>
      <p:bldP spid="80" grpId="0"/>
      <p:bldP spid="81" grpId="0"/>
      <p:bldP spid="82" grpId="0" animBg="1"/>
      <p:bldP spid="8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88720" y="75504"/>
            <a:ext cx="9394507" cy="66102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52487" y="147637"/>
            <a:ext cx="10487025" cy="65627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76300" y="133350"/>
            <a:ext cx="10439400" cy="65913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14425" y="171450"/>
            <a:ext cx="9963150" cy="65151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47737" y="219075"/>
            <a:ext cx="10296525" cy="64198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p:txBody>
          <a:bodyPr vert="horz" wrap="square" lIns="91440" tIns="45720" rIns="91440" bIns="45720" rtlCol="0" anchor="ctr" anchorCtr="0">
            <a:normAutofit/>
          </a:bodyPr>
          <a:lstStyle/>
          <a:p>
            <a:pPr eaLnBrk="1" hangingPunct="1">
              <a:buClrTx/>
              <a:buSzTx/>
              <a:buFontTx/>
            </a:pPr>
            <a:r>
              <a:rPr dirty="0"/>
              <a:t>Introduction to LaTeX</a:t>
            </a:r>
            <a:endParaRPr b="1" dirty="0"/>
          </a:p>
        </p:txBody>
      </p:sp>
      <p:sp>
        <p:nvSpPr>
          <p:cNvPr id="3" name="Subtitle 2"/>
          <p:cNvSpPr>
            <a:spLocks noGrp="1"/>
          </p:cNvSpPr>
          <p:nvPr>
            <p:ph type="subTitle" idx="1"/>
          </p:nvPr>
        </p:nvSpPr>
        <p:spPr/>
        <p:txBody>
          <a:bodyPr vert="horz" wrap="square" lIns="91440" tIns="45720" rIns="91440" bIns="45720" numCol="1" rtlCol="0" anchor="t" anchorCtr="0" compatLnSpc="1">
            <a:normAutofit/>
          </a:bodyPr>
          <a:lstStyle/>
          <a:p>
            <a:pPr>
              <a:lnSpc>
                <a:spcPct val="100000"/>
              </a:lnSpc>
              <a:spcBef>
                <a:spcPct val="20000"/>
              </a:spcBef>
              <a:defRPr/>
            </a:pPr>
            <a:endParaRPr lang="en-US" sz="3200" dirty="0">
              <a:solidFill>
                <a:schemeClr val="tx1">
                  <a:tint val="75000"/>
                </a:scheme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vert="horz" wrap="square" lIns="91440" tIns="45720" rIns="91440" bIns="45720" rtlCol="0" anchor="ctr" anchorCtr="0">
            <a:normAutofit/>
          </a:bodyPr>
          <a:lstStyle/>
          <a:p>
            <a:pPr eaLnBrk="1" hangingPunct="1"/>
            <a:r>
              <a:rPr dirty="0"/>
              <a:t>What is LaTeX?</a:t>
            </a:r>
          </a:p>
        </p:txBody>
      </p:sp>
      <p:sp>
        <p:nvSpPr>
          <p:cNvPr id="3075" name="Content Placeholder 2"/>
          <p:cNvSpPr>
            <a:spLocks noGrp="1"/>
          </p:cNvSpPr>
          <p:nvPr>
            <p:ph idx="1"/>
          </p:nvPr>
        </p:nvSpPr>
        <p:spPr/>
        <p:txBody>
          <a:bodyPr vert="horz" wrap="square" lIns="91440" tIns="45720" rIns="91440" bIns="45720" rtlCol="0" anchor="t" anchorCtr="0">
            <a:normAutofit/>
          </a:bodyPr>
          <a:lstStyle/>
          <a:p>
            <a:pPr eaLnBrk="1" hangingPunct="1"/>
            <a:r>
              <a:rPr dirty="0"/>
              <a:t>LaTeX is pronounced “lay-tech” or “lah-tech,” not “la-teks.”</a:t>
            </a:r>
          </a:p>
          <a:p>
            <a:pPr eaLnBrk="1" hangingPunct="1"/>
            <a:r>
              <a:rPr dirty="0"/>
              <a:t>LaTeX is a document preparation system for high-quality typesetting.</a:t>
            </a:r>
          </a:p>
          <a:p>
            <a:pPr eaLnBrk="1" hangingPunct="1"/>
            <a:r>
              <a:rPr dirty="0"/>
              <a:t>LaTeX is most often used to produce  technical or scientific documents, but it can be used for almost any form of publishing.</a:t>
            </a:r>
          </a:p>
        </p:txBody>
      </p:sp>
      <p:pic>
        <p:nvPicPr>
          <p:cNvPr id="2" name="Picture 1"/>
          <p:cNvPicPr>
            <a:picLocks noChangeAspect="1"/>
          </p:cNvPicPr>
          <p:nvPr/>
        </p:nvPicPr>
        <p:blipFill>
          <a:blip r:embed="rId2"/>
          <a:stretch>
            <a:fillRect/>
          </a:stretch>
        </p:blipFill>
        <p:spPr>
          <a:xfrm>
            <a:off x="489671" y="1250113"/>
            <a:ext cx="6941907" cy="4210050"/>
          </a:xfrm>
          <a:prstGeom prst="rect">
            <a:avLst/>
          </a:prstGeom>
        </p:spPr>
      </p:pic>
      <p:pic>
        <p:nvPicPr>
          <p:cNvPr id="3" name="Picture 2"/>
          <p:cNvPicPr>
            <a:picLocks noChangeAspect="1"/>
          </p:cNvPicPr>
          <p:nvPr/>
        </p:nvPicPr>
        <p:blipFill>
          <a:blip r:embed="rId3"/>
          <a:stretch>
            <a:fillRect/>
          </a:stretch>
        </p:blipFill>
        <p:spPr>
          <a:xfrm>
            <a:off x="7315749" y="1590069"/>
            <a:ext cx="4678217" cy="387009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vert="horz" wrap="square" lIns="91440" tIns="45720" rIns="91440" bIns="45720" rtlCol="0" anchor="ctr" anchorCtr="0">
            <a:normAutofit/>
          </a:bodyPr>
          <a:lstStyle/>
          <a:p>
            <a:pPr eaLnBrk="1" hangingPunct="1"/>
            <a:r>
              <a:rPr dirty="0"/>
              <a:t>Why Use LaTeX?</a:t>
            </a:r>
          </a:p>
        </p:txBody>
      </p:sp>
      <p:sp>
        <p:nvSpPr>
          <p:cNvPr id="4099" name="Content Placeholder 2"/>
          <p:cNvSpPr>
            <a:spLocks noGrp="1"/>
          </p:cNvSpPr>
          <p:nvPr>
            <p:ph idx="1"/>
          </p:nvPr>
        </p:nvSpPr>
        <p:spPr/>
        <p:txBody>
          <a:bodyPr vert="horz" wrap="square" lIns="91440" tIns="45720" rIns="91440" bIns="45720" rtlCol="0" anchor="t" anchorCtr="0">
            <a:normAutofit/>
          </a:bodyPr>
          <a:lstStyle/>
          <a:p>
            <a:pPr eaLnBrk="1" hangingPunct="1">
              <a:lnSpc>
                <a:spcPct val="90000"/>
              </a:lnSpc>
            </a:pPr>
            <a:r>
              <a:rPr sz="2400" dirty="0"/>
              <a:t>Designed by academics and easily accommodates academic use.</a:t>
            </a:r>
          </a:p>
          <a:p>
            <a:pPr eaLnBrk="1" hangingPunct="1">
              <a:lnSpc>
                <a:spcPct val="90000"/>
              </a:lnSpc>
            </a:pPr>
            <a:r>
              <a:rPr sz="2400" dirty="0"/>
              <a:t>Professionally crafted predefined layouts make a document really look as if “printed.”</a:t>
            </a:r>
          </a:p>
          <a:p>
            <a:pPr eaLnBrk="1" hangingPunct="1">
              <a:lnSpc>
                <a:spcPct val="90000"/>
              </a:lnSpc>
            </a:pPr>
            <a:r>
              <a:rPr sz="2400" dirty="0"/>
              <a:t>Mathematical symbols and equations are easily integrated.</a:t>
            </a:r>
          </a:p>
          <a:p>
            <a:pPr eaLnBrk="1" hangingPunct="1">
              <a:lnSpc>
                <a:spcPct val="90000"/>
              </a:lnSpc>
            </a:pPr>
            <a:r>
              <a:rPr sz="2400" dirty="0"/>
              <a:t>Even complex structures such as footnotes, references, table of contents, and bibliographies can be generated easily.</a:t>
            </a:r>
          </a:p>
          <a:p>
            <a:pPr eaLnBrk="1" hangingPunct="1">
              <a:lnSpc>
                <a:spcPct val="90000"/>
              </a:lnSpc>
            </a:pPr>
            <a:r>
              <a:rPr sz="2400" dirty="0"/>
              <a:t>Forces author to focus on logical instead of aesthetic structure of a document.</a:t>
            </a:r>
          </a:p>
          <a:p>
            <a:pPr eaLnBrk="1" hangingPunct="1">
              <a:lnSpc>
                <a:spcPct val="90000"/>
              </a:lnSpc>
            </a:pPr>
            <a:r>
              <a:rPr sz="2400" dirty="0"/>
              <a:t>Creates more beautiful documents.</a:t>
            </a:r>
          </a:p>
          <a:p>
            <a:pPr eaLnBrk="1" hangingPunct="1">
              <a:lnSpc>
                <a:spcPct val="90000"/>
              </a:lnSpc>
            </a:pPr>
            <a:r>
              <a:rPr sz="2400" dirty="0"/>
              <a:t>Portable, compatible, flexible, versatile, and cheap (or free)!</a:t>
            </a:r>
          </a:p>
        </p:txBody>
      </p:sp>
      <p:grpSp>
        <p:nvGrpSpPr>
          <p:cNvPr id="4100" name="Group 10"/>
          <p:cNvGrpSpPr/>
          <p:nvPr/>
        </p:nvGrpSpPr>
        <p:grpSpPr>
          <a:xfrm>
            <a:off x="5562600" y="3962400"/>
            <a:ext cx="4953000" cy="2209800"/>
            <a:chOff x="4038600" y="3657600"/>
            <a:chExt cx="4953000" cy="2209800"/>
          </a:xfrm>
        </p:grpSpPr>
        <p:sp>
          <p:nvSpPr>
            <p:cNvPr id="8" name="Rectangle 7"/>
            <p:cNvSpPr/>
            <p:nvPr/>
          </p:nvSpPr>
          <p:spPr>
            <a:xfrm>
              <a:off x="4038600" y="3657600"/>
              <a:ext cx="4953000" cy="220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pic>
          <p:nvPicPr>
            <p:cNvPr id="4102" name="Picture 3" descr="kerning_latex.jpg"/>
            <p:cNvPicPr>
              <a:picLocks noChangeAspect="1"/>
            </p:cNvPicPr>
            <p:nvPr/>
          </p:nvPicPr>
          <p:blipFill>
            <a:blip r:embed="rId2"/>
            <a:stretch>
              <a:fillRect/>
            </a:stretch>
          </p:blipFill>
          <p:spPr>
            <a:xfrm>
              <a:off x="6172200" y="4953000"/>
              <a:ext cx="1143000" cy="501805"/>
            </a:xfrm>
            <a:prstGeom prst="rect">
              <a:avLst/>
            </a:prstGeom>
            <a:noFill/>
            <a:ln w="9525">
              <a:noFill/>
            </a:ln>
          </p:spPr>
        </p:pic>
        <p:pic>
          <p:nvPicPr>
            <p:cNvPr id="4103" name="Picture 4" descr="kerning_word.jpg"/>
            <p:cNvPicPr>
              <a:picLocks noChangeAspect="1"/>
            </p:cNvPicPr>
            <p:nvPr/>
          </p:nvPicPr>
          <p:blipFill>
            <a:blip r:embed="rId3"/>
            <a:stretch>
              <a:fillRect/>
            </a:stretch>
          </p:blipFill>
          <p:spPr>
            <a:xfrm>
              <a:off x="4953000" y="4953000"/>
              <a:ext cx="1143000" cy="496549"/>
            </a:xfrm>
            <a:prstGeom prst="rect">
              <a:avLst/>
            </a:prstGeom>
            <a:noFill/>
            <a:ln w="9525">
              <a:noFill/>
            </a:ln>
          </p:spPr>
        </p:pic>
        <p:pic>
          <p:nvPicPr>
            <p:cNvPr id="4104" name="Picture 5" descr="ligatures_latex.jpg"/>
            <p:cNvPicPr>
              <a:picLocks noChangeAspect="1"/>
            </p:cNvPicPr>
            <p:nvPr/>
          </p:nvPicPr>
          <p:blipFill>
            <a:blip r:embed="rId4"/>
            <a:stretch>
              <a:fillRect/>
            </a:stretch>
          </p:blipFill>
          <p:spPr>
            <a:xfrm>
              <a:off x="6172200" y="4343400"/>
              <a:ext cx="2743200" cy="548640"/>
            </a:xfrm>
            <a:prstGeom prst="rect">
              <a:avLst/>
            </a:prstGeom>
            <a:noFill/>
            <a:ln w="9525">
              <a:noFill/>
            </a:ln>
          </p:spPr>
        </p:pic>
        <p:pic>
          <p:nvPicPr>
            <p:cNvPr id="4105" name="Picture 6" descr="ligatures_word.jpg"/>
            <p:cNvPicPr>
              <a:picLocks noChangeAspect="1"/>
            </p:cNvPicPr>
            <p:nvPr/>
          </p:nvPicPr>
          <p:blipFill>
            <a:blip r:embed="rId5"/>
            <a:stretch>
              <a:fillRect/>
            </a:stretch>
          </p:blipFill>
          <p:spPr>
            <a:xfrm>
              <a:off x="4114800" y="3733800"/>
              <a:ext cx="2743200" cy="548640"/>
            </a:xfrm>
            <a:prstGeom prst="rect">
              <a:avLst/>
            </a:prstGeom>
            <a:noFill/>
            <a:ln w="9525">
              <a:noFill/>
            </a:ln>
          </p:spPr>
        </p:pic>
        <p:sp>
          <p:nvSpPr>
            <p:cNvPr id="4106" name="TextBox 9"/>
            <p:cNvSpPr txBox="1"/>
            <p:nvPr/>
          </p:nvSpPr>
          <p:spPr>
            <a:xfrm>
              <a:off x="5257800" y="5486400"/>
              <a:ext cx="3657600" cy="369332"/>
            </a:xfrm>
            <a:prstGeom prst="rect">
              <a:avLst/>
            </a:prstGeom>
            <a:noFill/>
            <a:ln w="9525">
              <a:noFill/>
            </a:ln>
          </p:spPr>
          <p:txBody>
            <a:bodyPr>
              <a:spAutoFit/>
            </a:bodyPr>
            <a:lstStyle/>
            <a:p>
              <a:r>
                <a:rPr dirty="0">
                  <a:solidFill>
                    <a:schemeClr val="bg1"/>
                  </a:solidFill>
                  <a:latin typeface="Calibri" panose="020F0502020204030204" pitchFamily="34" charset="0"/>
                </a:rPr>
                <a:t>Images from Dario Taraborelli’s Blog </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l="28450" t="23571" r="24409" b="17503"/>
          <a:stretch>
            <a:fillRect/>
          </a:stretch>
        </p:blipFill>
        <p:spPr>
          <a:xfrm>
            <a:off x="2819400" y="381000"/>
            <a:ext cx="6324600" cy="6324600"/>
          </a:xfrm>
          <a:prstGeom prst="roundRect">
            <a:avLst>
              <a:gd name="adj" fmla="val 8594"/>
            </a:avLst>
          </a:prstGeom>
          <a:solidFill>
            <a:srgbClr val="FFFFFF">
              <a:shade val="85000"/>
            </a:srgbClr>
          </a:solidFill>
          <a:effectLst>
            <a:reflection blurRad="12700" stA="38000" endPos="28000" dist="5000" dir="5400000" sy="-100000" algn="bl" rotWithShape="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8473" y="149629"/>
            <a:ext cx="8326582" cy="1463040"/>
          </a:xfrm>
        </p:spPr>
        <p:txBody>
          <a:bodyPr>
            <a:normAutofit/>
          </a:bodyPr>
          <a:lstStyle/>
          <a:p>
            <a:r>
              <a:rPr lang="en-US" dirty="0"/>
              <a:t>How To use Install Latex</a:t>
            </a:r>
          </a:p>
        </p:txBody>
      </p:sp>
      <p:sp>
        <p:nvSpPr>
          <p:cNvPr id="3" name="Subtitle 2"/>
          <p:cNvSpPr>
            <a:spLocks noGrp="1"/>
          </p:cNvSpPr>
          <p:nvPr>
            <p:ph type="subTitle" idx="1"/>
          </p:nvPr>
        </p:nvSpPr>
        <p:spPr>
          <a:xfrm>
            <a:off x="773085" y="1695797"/>
            <a:ext cx="11418916" cy="5162204"/>
          </a:xfrm>
        </p:spPr>
        <p:txBody>
          <a:bodyPr>
            <a:normAutofit fontScale="92500" lnSpcReduction="20000"/>
          </a:bodyPr>
          <a:lstStyle/>
          <a:p>
            <a:pPr marL="457200" indent="-457200" algn="l">
              <a:buAutoNum type="arabicParenR"/>
            </a:pPr>
            <a:r>
              <a:rPr lang="en-US" dirty="0"/>
              <a:t>Install </a:t>
            </a:r>
            <a:r>
              <a:rPr lang="en-US" dirty="0" err="1"/>
              <a:t>Miktex</a:t>
            </a:r>
            <a:r>
              <a:rPr lang="en-US" dirty="0"/>
              <a:t> Complete Package (</a:t>
            </a:r>
            <a:r>
              <a:rPr lang="zh-CN" altLang="en-US" dirty="0"/>
              <a:t>安装</a:t>
            </a:r>
            <a:r>
              <a:rPr lang="en-US" altLang="zh-CN" dirty="0" err="1"/>
              <a:t>miktex</a:t>
            </a:r>
            <a:r>
              <a:rPr lang="zh-CN" altLang="en-US" dirty="0"/>
              <a:t>完整软件包</a:t>
            </a:r>
            <a:r>
              <a:rPr lang="en-US" dirty="0"/>
              <a:t>)</a:t>
            </a:r>
          </a:p>
          <a:p>
            <a:pPr marL="457200" indent="-457200" algn="l">
              <a:buFont typeface="Arial" panose="020B0604020202020204" pitchFamily="34" charset="0"/>
              <a:buAutoNum type="arabicParenR"/>
            </a:pPr>
            <a:r>
              <a:rPr lang="en-US" dirty="0"/>
              <a:t>InsLyX-233-Installer (LYX-233-</a:t>
            </a:r>
            <a:r>
              <a:rPr lang="ja-JP" altLang="en-US" dirty="0"/>
              <a:t>安装器</a:t>
            </a:r>
            <a:r>
              <a:rPr lang="en-US" dirty="0"/>
              <a:t>)</a:t>
            </a:r>
          </a:p>
          <a:p>
            <a:pPr marL="457200" indent="-457200" algn="l">
              <a:buAutoNum type="arabicParenR"/>
            </a:pPr>
            <a:r>
              <a:rPr lang="en-US" dirty="0"/>
              <a:t>install </a:t>
            </a:r>
            <a:r>
              <a:rPr lang="en-US" dirty="0" err="1"/>
              <a:t>WinEdit</a:t>
            </a:r>
            <a:r>
              <a:rPr lang="en-US" dirty="0"/>
              <a:t> (</a:t>
            </a:r>
            <a:r>
              <a:rPr lang="ja-JP" altLang="en-US" dirty="0"/>
              <a:t>安装</a:t>
            </a:r>
            <a:r>
              <a:rPr lang="en-US" dirty="0" err="1"/>
              <a:t>winedit</a:t>
            </a:r>
            <a:r>
              <a:rPr lang="en-US" dirty="0"/>
              <a:t>)</a:t>
            </a:r>
          </a:p>
          <a:p>
            <a:pPr marL="457200" indent="-457200" algn="l">
              <a:buAutoNum type="arabicParenR"/>
            </a:pPr>
            <a:r>
              <a:rPr lang="en-US" dirty="0"/>
              <a:t>Install </a:t>
            </a:r>
            <a:r>
              <a:rPr lang="en-US" dirty="0" err="1"/>
              <a:t>Mendeley</a:t>
            </a:r>
            <a:r>
              <a:rPr lang="en-US" dirty="0"/>
              <a:t> </a:t>
            </a:r>
          </a:p>
          <a:p>
            <a:pPr marL="457200" indent="-457200" algn="l">
              <a:buAutoNum type="arabicParenR"/>
            </a:pPr>
            <a:r>
              <a:rPr lang="en-US" dirty="0"/>
              <a:t>Install </a:t>
            </a:r>
            <a:r>
              <a:rPr lang="en-US" dirty="0" err="1"/>
              <a:t>MathType</a:t>
            </a:r>
            <a:endParaRPr lang="en-US" dirty="0"/>
          </a:p>
          <a:p>
            <a:pPr marL="457200" indent="-457200" algn="l">
              <a:buAutoNum type="arabicParenR"/>
            </a:pPr>
            <a:r>
              <a:rPr lang="en-US" dirty="0"/>
              <a:t>Install </a:t>
            </a:r>
            <a:r>
              <a:rPr lang="en-US" dirty="0" err="1"/>
              <a:t>mathpix</a:t>
            </a:r>
            <a:endParaRPr lang="en-US" dirty="0"/>
          </a:p>
          <a:p>
            <a:pPr marL="457200" indent="-457200" algn="l">
              <a:buAutoNum type="arabicParenR"/>
            </a:pPr>
            <a:r>
              <a:rPr lang="en-US" dirty="0"/>
              <a:t>Install origin</a:t>
            </a:r>
          </a:p>
          <a:p>
            <a:pPr marL="457200" indent="-457200" algn="l">
              <a:buAutoNum type="arabicParenR"/>
            </a:pPr>
            <a:r>
              <a:rPr lang="en-US" dirty="0"/>
              <a:t>Install </a:t>
            </a:r>
            <a:r>
              <a:rPr lang="en-US" dirty="0" err="1"/>
              <a:t>grammarly</a:t>
            </a:r>
            <a:endParaRPr lang="en-US" dirty="0"/>
          </a:p>
          <a:p>
            <a:pPr marL="457200" indent="-457200" algn="l">
              <a:buAutoNum type="arabicParenR"/>
            </a:pPr>
            <a:r>
              <a:rPr lang="en-US" dirty="0">
                <a:hlinkClick r:id="rId2"/>
              </a:rPr>
              <a:t>https://www.snapchart.co/main.html#</a:t>
            </a:r>
            <a:r>
              <a:rPr lang="en-US" dirty="0"/>
              <a:t> (Edit Graphs)</a:t>
            </a:r>
          </a:p>
          <a:p>
            <a:pPr marL="457200" indent="-457200" algn="l">
              <a:buAutoNum type="arabicParenR"/>
            </a:pPr>
            <a:r>
              <a:rPr lang="en-US" dirty="0">
                <a:hlinkClick r:id="rId3"/>
              </a:rPr>
              <a:t>https://apps.automeris.io/wpd/</a:t>
            </a:r>
            <a:r>
              <a:rPr lang="en-US" dirty="0"/>
              <a:t>   (</a:t>
            </a:r>
            <a:r>
              <a:rPr lang="en-US" dirty="0">
                <a:hlinkClick r:id="rId4"/>
              </a:rPr>
              <a:t>https://www.youtube.com/watch?v=P7GbGdMvopU</a:t>
            </a:r>
            <a:r>
              <a:rPr lang="en-US" dirty="0"/>
              <a:t>) (Edit Graphs)</a:t>
            </a:r>
          </a:p>
          <a:p>
            <a:pPr marL="457200" indent="-457200" algn="l">
              <a:buAutoNum type="arabicParenR"/>
            </a:pPr>
            <a:r>
              <a:rPr lang="en-US" dirty="0">
                <a:hlinkClick r:id="rId5"/>
              </a:rPr>
              <a:t>https://copyleaks.com/compare</a:t>
            </a:r>
            <a:r>
              <a:rPr lang="en-US" dirty="0"/>
              <a:t> (compare Files)</a:t>
            </a:r>
          </a:p>
          <a:p>
            <a:pPr marL="457200" indent="-457200" algn="l">
              <a:buAutoNum type="arabicParenR"/>
            </a:pPr>
            <a:r>
              <a:rPr lang="en-US" dirty="0">
                <a:hlinkClick r:id="rId6"/>
              </a:rPr>
              <a:t>https://www.onlinedoctranslator.com/en/translationform</a:t>
            </a:r>
            <a:r>
              <a:rPr lang="en-US" dirty="0"/>
              <a:t> (Translate Complete File)</a:t>
            </a:r>
          </a:p>
          <a:p>
            <a:pPr marL="457200" indent="-457200" algn="l">
              <a:buAutoNum type="arabicParenR"/>
            </a:pPr>
            <a:r>
              <a:rPr lang="en-US" dirty="0"/>
              <a:t>Quilt Bolt</a:t>
            </a:r>
          </a:p>
          <a:p>
            <a:pPr marL="457200" indent="-457200" algn="l">
              <a:buAutoNum type="arabicParenR"/>
            </a:pPr>
            <a:endParaRPr lang="en-US" dirty="0"/>
          </a:p>
          <a:p>
            <a:pPr marL="457200" indent="-457200" algn="l">
              <a:buAutoNum type="arabicParenR"/>
            </a:pPr>
            <a:endParaRPr lang="en-US" dirty="0"/>
          </a:p>
          <a:p>
            <a:pPr marL="457200" indent="-457200" algn="l">
              <a:buAutoNum type="arabicParenR"/>
            </a:pPr>
            <a:endParaRPr lang="en-US" dirty="0"/>
          </a:p>
          <a:p>
            <a:pPr algn="l"/>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vert="horz" wrap="square" lIns="91440" tIns="45720" rIns="91440" bIns="45720" rtlCol="0" anchor="ctr" anchorCtr="0">
            <a:normAutofit/>
          </a:bodyPr>
          <a:lstStyle/>
          <a:p>
            <a:pPr eaLnBrk="1" hangingPunct="1"/>
            <a:r>
              <a:rPr dirty="0"/>
              <a:t>Installing LaTeX</a:t>
            </a:r>
          </a:p>
        </p:txBody>
      </p:sp>
      <p:sp>
        <p:nvSpPr>
          <p:cNvPr id="6147" name="Content Placeholder 2"/>
          <p:cNvSpPr>
            <a:spLocks noGrp="1"/>
          </p:cNvSpPr>
          <p:nvPr>
            <p:ph idx="1"/>
          </p:nvPr>
        </p:nvSpPr>
        <p:spPr/>
        <p:txBody>
          <a:bodyPr vert="horz" wrap="square" lIns="91440" tIns="45720" rIns="91440" bIns="45720" rtlCol="0" anchor="t" anchorCtr="0">
            <a:normAutofit/>
          </a:bodyPr>
          <a:lstStyle/>
          <a:p>
            <a:pPr eaLnBrk="1" hangingPunct="1">
              <a:lnSpc>
                <a:spcPct val="80000"/>
              </a:lnSpc>
            </a:pPr>
            <a:r>
              <a:rPr sz="3000" dirty="0"/>
              <a:t>In Windows</a:t>
            </a:r>
          </a:p>
          <a:p>
            <a:pPr eaLnBrk="1" hangingPunct="1">
              <a:lnSpc>
                <a:spcPct val="80000"/>
              </a:lnSpc>
            </a:pPr>
            <a:r>
              <a:rPr sz="3000" dirty="0"/>
              <a:t>MiKTeX</a:t>
            </a:r>
          </a:p>
          <a:p>
            <a:pPr lvl="1" eaLnBrk="1" hangingPunct="1">
              <a:lnSpc>
                <a:spcPct val="80000"/>
              </a:lnSpc>
            </a:pPr>
            <a:r>
              <a:rPr sz="2600" dirty="0"/>
              <a:t>MiKTeX is a typesetting system for the Windows.</a:t>
            </a:r>
          </a:p>
          <a:p>
            <a:pPr lvl="1" eaLnBrk="1" hangingPunct="1">
              <a:lnSpc>
                <a:spcPct val="80000"/>
              </a:lnSpc>
            </a:pPr>
            <a:r>
              <a:rPr sz="2600" dirty="0"/>
              <a:t>Download from </a:t>
            </a:r>
            <a:r>
              <a:rPr sz="2600" dirty="0">
                <a:hlinkClick r:id="rId2"/>
              </a:rPr>
              <a:t>www.miktex.org</a:t>
            </a:r>
            <a:r>
              <a:rPr sz="2600" dirty="0"/>
              <a:t> for free</a:t>
            </a:r>
          </a:p>
          <a:p>
            <a:pPr lvl="1" eaLnBrk="1" hangingPunct="1">
              <a:lnSpc>
                <a:spcPct val="80000"/>
              </a:lnSpc>
            </a:pPr>
            <a:r>
              <a:rPr sz="2600" dirty="0"/>
              <a:t>It is generally recommended to install MiKTeX first, then WinEdt.</a:t>
            </a:r>
          </a:p>
          <a:p>
            <a:pPr eaLnBrk="1" hangingPunct="1">
              <a:lnSpc>
                <a:spcPct val="80000"/>
              </a:lnSpc>
            </a:pPr>
            <a:r>
              <a:rPr sz="3000" dirty="0"/>
              <a:t>WinEdt</a:t>
            </a:r>
          </a:p>
          <a:p>
            <a:pPr lvl="1" eaLnBrk="1" hangingPunct="1">
              <a:lnSpc>
                <a:spcPct val="80000"/>
              </a:lnSpc>
            </a:pPr>
            <a:r>
              <a:rPr sz="2600" dirty="0"/>
              <a:t>WinEdt is a text editor.</a:t>
            </a:r>
          </a:p>
          <a:p>
            <a:pPr lvl="1" eaLnBrk="1" hangingPunct="1">
              <a:lnSpc>
                <a:spcPct val="80000"/>
              </a:lnSpc>
            </a:pPr>
            <a:r>
              <a:rPr sz="2600" dirty="0"/>
              <a:t>WinEdt creates the source file (.tex and others).</a:t>
            </a:r>
          </a:p>
          <a:p>
            <a:pPr lvl="1" eaLnBrk="1" hangingPunct="1">
              <a:lnSpc>
                <a:spcPct val="80000"/>
              </a:lnSpc>
            </a:pPr>
            <a:r>
              <a:rPr sz="2600" dirty="0"/>
              <a:t>Download from </a:t>
            </a:r>
            <a:r>
              <a:rPr sz="2600" dirty="0">
                <a:hlinkClick r:id="rId3"/>
              </a:rPr>
              <a:t>www.winedt.com</a:t>
            </a:r>
            <a:r>
              <a:rPr sz="2600" dirty="0"/>
              <a:t> for free for 30 days.</a:t>
            </a:r>
          </a:p>
          <a:p>
            <a:pPr lvl="1" eaLnBrk="1" hangingPunct="1">
              <a:lnSpc>
                <a:spcPct val="80000"/>
              </a:lnSpc>
            </a:pPr>
            <a:r>
              <a:rPr sz="2600" dirty="0"/>
              <a:t>WinEdt costs $30.</a:t>
            </a:r>
          </a:p>
          <a:p>
            <a:pPr lvl="1" eaLnBrk="1" hangingPunct="1">
              <a:lnSpc>
                <a:spcPct val="80000"/>
              </a:lnSpc>
            </a:pPr>
            <a:endParaRPr sz="26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vert="horz" wrap="square" lIns="91440" tIns="45720" rIns="91440" bIns="45720" rtlCol="0" anchor="ctr" anchorCtr="0">
            <a:normAutofit/>
          </a:bodyPr>
          <a:lstStyle/>
          <a:p>
            <a:pPr eaLnBrk="1" hangingPunct="1"/>
            <a:r>
              <a:rPr dirty="0"/>
              <a:t>Installing LaTeX</a:t>
            </a:r>
          </a:p>
        </p:txBody>
      </p:sp>
      <p:sp>
        <p:nvSpPr>
          <p:cNvPr id="7171" name="Content Placeholder 2"/>
          <p:cNvSpPr>
            <a:spLocks noGrp="1"/>
          </p:cNvSpPr>
          <p:nvPr>
            <p:ph idx="1"/>
          </p:nvPr>
        </p:nvSpPr>
        <p:spPr/>
        <p:txBody>
          <a:bodyPr vert="horz" wrap="square" lIns="91440" tIns="45720" rIns="91440" bIns="45720" rtlCol="0" anchor="t" anchorCtr="0">
            <a:normAutofit/>
          </a:bodyPr>
          <a:lstStyle/>
          <a:p>
            <a:pPr eaLnBrk="1" hangingPunct="1">
              <a:lnSpc>
                <a:spcPct val="80000"/>
              </a:lnSpc>
            </a:pPr>
            <a:r>
              <a:rPr sz="2700" dirty="0"/>
              <a:t>Other text editors</a:t>
            </a:r>
          </a:p>
          <a:p>
            <a:pPr lvl="1" eaLnBrk="1" hangingPunct="1">
              <a:lnSpc>
                <a:spcPct val="80000"/>
              </a:lnSpc>
            </a:pPr>
            <a:r>
              <a:rPr dirty="0"/>
              <a:t>There are other text editors.</a:t>
            </a:r>
          </a:p>
          <a:p>
            <a:pPr lvl="1" eaLnBrk="1" hangingPunct="1">
              <a:lnSpc>
                <a:spcPct val="80000"/>
              </a:lnSpc>
            </a:pPr>
            <a:r>
              <a:rPr dirty="0"/>
              <a:t>Winshell for free (</a:t>
            </a:r>
            <a:r>
              <a:rPr dirty="0">
                <a:hlinkClick r:id="rId2"/>
              </a:rPr>
              <a:t>http://www.winshell.de/</a:t>
            </a:r>
            <a:r>
              <a:rPr dirty="0"/>
              <a:t>)</a:t>
            </a:r>
          </a:p>
          <a:p>
            <a:pPr lvl="1" eaLnBrk="1" hangingPunct="1">
              <a:lnSpc>
                <a:spcPct val="80000"/>
              </a:lnSpc>
            </a:pPr>
            <a:r>
              <a:rPr dirty="0"/>
              <a:t>Scientific Workplace</a:t>
            </a:r>
          </a:p>
          <a:p>
            <a:pPr lvl="2" eaLnBrk="1" hangingPunct="1">
              <a:lnSpc>
                <a:spcPct val="80000"/>
              </a:lnSpc>
            </a:pPr>
            <a:r>
              <a:rPr dirty="0"/>
              <a:t>Combination of LaTeX and Mathematics program</a:t>
            </a:r>
          </a:p>
          <a:p>
            <a:pPr lvl="2" eaLnBrk="1" hangingPunct="1">
              <a:lnSpc>
                <a:spcPct val="80000"/>
              </a:lnSpc>
            </a:pPr>
            <a:r>
              <a:rPr dirty="0"/>
              <a:t>Does a good job of calculating and graphing, very user friendly, but expensive</a:t>
            </a:r>
          </a:p>
          <a:p>
            <a:pPr lvl="2" eaLnBrk="1" hangingPunct="1">
              <a:lnSpc>
                <a:spcPct val="80000"/>
              </a:lnSpc>
              <a:buNone/>
            </a:pPr>
            <a:endParaRPr dirty="0"/>
          </a:p>
          <a:p>
            <a:pPr eaLnBrk="1" hangingPunct="1">
              <a:lnSpc>
                <a:spcPct val="80000"/>
              </a:lnSpc>
            </a:pPr>
            <a:r>
              <a:rPr sz="2700" dirty="0"/>
              <a:t>In Mac</a:t>
            </a:r>
          </a:p>
          <a:p>
            <a:pPr eaLnBrk="1" hangingPunct="1">
              <a:lnSpc>
                <a:spcPct val="80000"/>
              </a:lnSpc>
            </a:pPr>
            <a:r>
              <a:rPr sz="2700" dirty="0"/>
              <a:t>TexShop </a:t>
            </a:r>
          </a:p>
          <a:p>
            <a:pPr lvl="1" eaLnBrk="1" hangingPunct="1">
              <a:lnSpc>
                <a:spcPct val="80000"/>
              </a:lnSpc>
            </a:pPr>
            <a:r>
              <a:rPr dirty="0"/>
              <a:t>Download for free </a:t>
            </a:r>
            <a:r>
              <a:rPr dirty="0">
                <a:hlinkClick r:id="rId3"/>
              </a:rPr>
              <a:t>http://www.uoregon.edu/~koch/texshop/</a:t>
            </a:r>
            <a:endParaRPr dirty="0"/>
          </a:p>
          <a:p>
            <a:pPr lvl="1" eaLnBrk="1" hangingPunct="1">
              <a:lnSpc>
                <a:spcPct val="80000"/>
              </a:lnSpc>
            </a:pPr>
            <a:r>
              <a:rPr dirty="0"/>
              <a:t>Includes everything!</a:t>
            </a:r>
          </a:p>
          <a:p>
            <a:pPr lvl="1" eaLnBrk="1" hangingPunct="1">
              <a:lnSpc>
                <a:spcPct val="80000"/>
              </a:lnSpc>
            </a:pP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vert="horz" wrap="square" lIns="91440" tIns="45720" rIns="91440" bIns="45720" rtlCol="0" anchor="ctr" anchorCtr="0">
            <a:normAutofit/>
          </a:bodyPr>
          <a:lstStyle/>
          <a:p>
            <a:pPr eaLnBrk="1" hangingPunct="1"/>
            <a:r>
              <a:rPr dirty="0"/>
              <a:t>DIY</a:t>
            </a:r>
          </a:p>
        </p:txBody>
      </p:sp>
      <p:pic>
        <p:nvPicPr>
          <p:cNvPr id="2050" name="Picture 2"/>
          <p:cNvPicPr>
            <a:picLocks noGrp="1" noChangeAspect="1" noChangeArrowheads="1"/>
          </p:cNvPicPr>
          <p:nvPr>
            <p:ph idx="1"/>
          </p:nvPr>
        </p:nvPicPr>
        <p:blipFill>
          <a:blip r:embed="rId3"/>
          <a:srcRect l="32490" t="8418" r="14981" b="4034"/>
          <a:stretch>
            <a:fillRect/>
          </a:stretch>
        </p:blipFill>
        <p:spPr>
          <a:xfrm>
            <a:off x="1676400" y="1143000"/>
            <a:ext cx="2971800" cy="3962400"/>
          </a:xfrm>
          <a:ln w="38100" cap="sq">
            <a:solidFill>
              <a:srgbClr val="000000"/>
            </a:solidFill>
            <a:miter lim="800000"/>
            <a:headEnd/>
            <a:tailEnd/>
          </a:ln>
          <a:effectLst>
            <a:outerShdw blurRad="50800" dist="38100" dir="2700000" algn="tl" rotWithShape="0">
              <a:srgbClr val="000000">
                <a:alpha val="43000"/>
              </a:srgbClr>
            </a:outerShdw>
          </a:effectLst>
        </p:spPr>
      </p:pic>
      <p:pic>
        <p:nvPicPr>
          <p:cNvPr id="8" name="Picture 2"/>
          <p:cNvPicPr>
            <a:picLocks noChangeAspect="1" noChangeArrowheads="1"/>
          </p:cNvPicPr>
          <p:nvPr/>
        </p:nvPicPr>
        <p:blipFill>
          <a:blip r:embed="rId4"/>
          <a:srcRect l="32490" t="8418" r="14981" b="4034"/>
          <a:stretch>
            <a:fillRect/>
          </a:stretch>
        </p:blipFill>
        <p:spPr bwMode="auto">
          <a:xfrm>
            <a:off x="4572000" y="1905000"/>
            <a:ext cx="2971800" cy="39624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7" name="Picture 2"/>
          <p:cNvPicPr>
            <a:picLocks noChangeAspect="1" noChangeArrowheads="1"/>
          </p:cNvPicPr>
          <p:nvPr/>
        </p:nvPicPr>
        <p:blipFill>
          <a:blip r:embed="rId5"/>
          <a:srcRect l="32490" t="8418" r="14981" b="4034"/>
          <a:stretch>
            <a:fillRect/>
          </a:stretch>
        </p:blipFill>
        <p:spPr bwMode="auto">
          <a:xfrm>
            <a:off x="7467600" y="2743200"/>
            <a:ext cx="2971800" cy="39624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838200" y="221793"/>
            <a:ext cx="4495800" cy="4528007"/>
          </a:xfrm>
          <a:prstGeom prst="rect">
            <a:avLst/>
          </a:prstGeom>
        </p:spPr>
      </p:pic>
      <p:pic>
        <p:nvPicPr>
          <p:cNvPr id="5" name="Picture 4"/>
          <p:cNvPicPr>
            <a:picLocks noChangeAspect="1"/>
          </p:cNvPicPr>
          <p:nvPr/>
        </p:nvPicPr>
        <p:blipFill>
          <a:blip r:embed="rId3"/>
          <a:stretch>
            <a:fillRect/>
          </a:stretch>
        </p:blipFill>
        <p:spPr>
          <a:xfrm>
            <a:off x="5334000" y="365125"/>
            <a:ext cx="5545667" cy="443967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vert="horz" wrap="square" lIns="91440" tIns="45720" rIns="91440" bIns="45720" rtlCol="0" anchor="ctr" anchorCtr="0">
            <a:normAutofit/>
          </a:bodyPr>
          <a:lstStyle/>
          <a:p>
            <a:pPr eaLnBrk="1" hangingPunct="1"/>
            <a:r>
              <a:rPr dirty="0"/>
              <a:t>Basic Document Structure</a:t>
            </a:r>
          </a:p>
        </p:txBody>
      </p:sp>
      <p:sp>
        <p:nvSpPr>
          <p:cNvPr id="5" name="Content Placeholder 4"/>
          <p:cNvSpPr>
            <a:spLocks noGrp="1"/>
          </p:cNvSpPr>
          <p:nvPr>
            <p:ph idx="1"/>
          </p:nvPr>
        </p:nvSpPr>
        <p:spPr/>
        <p:txBody>
          <a:bodyPr vert="horz" wrap="square" lIns="91440" tIns="45720" rIns="91440" bIns="45720" numCol="1" rtlCol="0" anchor="t" anchorCtr="0" compatLnSpc="1">
            <a:normAutofit fontScale="92500" lnSpcReduction="10000"/>
          </a:bodyPr>
          <a:lstStyle/>
          <a:p>
            <a:pPr marL="342900" indent="-342900">
              <a:lnSpc>
                <a:spcPct val="100000"/>
              </a:lnSpc>
              <a:spcBef>
                <a:spcPct val="20000"/>
              </a:spcBef>
              <a:defRPr/>
            </a:pPr>
            <a:r>
              <a:rPr lang="en-US" sz="3200" dirty="0"/>
              <a:t>The format of a document is pretty simple.</a:t>
            </a:r>
          </a:p>
          <a:p>
            <a:pPr marL="742950" lvl="1" indent="-285750">
              <a:lnSpc>
                <a:spcPct val="100000"/>
              </a:lnSpc>
              <a:spcBef>
                <a:spcPct val="20000"/>
              </a:spcBef>
              <a:buFont typeface="Arial" panose="020B0604020202020204" pitchFamily="34" charset="0"/>
              <a:buChar char="–"/>
              <a:defRPr/>
            </a:pPr>
            <a:r>
              <a:rPr lang="en-US" sz="2800" dirty="0"/>
              <a:t>In the preamble</a:t>
            </a:r>
          </a:p>
          <a:p>
            <a:pPr lvl="2">
              <a:lnSpc>
                <a:spcPct val="100000"/>
              </a:lnSpc>
              <a:spcBef>
                <a:spcPct val="20000"/>
              </a:spcBef>
              <a:defRPr/>
            </a:pPr>
            <a:r>
              <a:rPr lang="en-US" sz="2400" dirty="0" err="1"/>
              <a:t>Documentclass</a:t>
            </a:r>
            <a:endParaRPr lang="en-US" sz="2400" dirty="0"/>
          </a:p>
          <a:p>
            <a:pPr lvl="2">
              <a:lnSpc>
                <a:spcPct val="100000"/>
              </a:lnSpc>
              <a:spcBef>
                <a:spcPct val="20000"/>
              </a:spcBef>
              <a:defRPr/>
            </a:pPr>
            <a:r>
              <a:rPr lang="en-US" sz="2400" dirty="0"/>
              <a:t>Packages</a:t>
            </a:r>
          </a:p>
          <a:p>
            <a:pPr marL="742950" lvl="1" indent="-285750">
              <a:lnSpc>
                <a:spcPct val="100000"/>
              </a:lnSpc>
              <a:spcBef>
                <a:spcPct val="20000"/>
              </a:spcBef>
              <a:buFont typeface="Arial" panose="020B0604020202020204" pitchFamily="34" charset="0"/>
              <a:buChar char="–"/>
              <a:defRPr/>
            </a:pPr>
            <a:r>
              <a:rPr lang="en-US" sz="2800" dirty="0"/>
              <a:t>In the front matter</a:t>
            </a:r>
          </a:p>
          <a:p>
            <a:pPr lvl="2">
              <a:lnSpc>
                <a:spcPct val="100000"/>
              </a:lnSpc>
              <a:spcBef>
                <a:spcPct val="20000"/>
              </a:spcBef>
              <a:defRPr/>
            </a:pPr>
            <a:r>
              <a:rPr lang="en-US" sz="2400" dirty="0"/>
              <a:t>Title/author</a:t>
            </a:r>
          </a:p>
          <a:p>
            <a:pPr marL="742950" lvl="1" indent="-285750">
              <a:lnSpc>
                <a:spcPct val="100000"/>
              </a:lnSpc>
              <a:spcBef>
                <a:spcPct val="20000"/>
              </a:spcBef>
              <a:buFont typeface="Arial" panose="020B0604020202020204" pitchFamily="34" charset="0"/>
              <a:buChar char="–"/>
              <a:defRPr/>
            </a:pPr>
            <a:r>
              <a:rPr lang="en-US" sz="2800" dirty="0"/>
              <a:t>In the body</a:t>
            </a:r>
          </a:p>
          <a:p>
            <a:pPr lvl="2">
              <a:lnSpc>
                <a:spcPct val="100000"/>
              </a:lnSpc>
              <a:spcBef>
                <a:spcPct val="20000"/>
              </a:spcBef>
              <a:defRPr/>
            </a:pPr>
            <a:r>
              <a:rPr lang="en-US" sz="2400" dirty="0"/>
              <a:t>Contents</a:t>
            </a:r>
          </a:p>
          <a:p>
            <a:pPr marL="742950" lvl="1" indent="-285750">
              <a:lnSpc>
                <a:spcPct val="100000"/>
              </a:lnSpc>
              <a:spcBef>
                <a:spcPct val="20000"/>
              </a:spcBef>
              <a:buFont typeface="Arial" panose="020B0604020202020204" pitchFamily="34" charset="0"/>
              <a:buChar char="–"/>
              <a:defRPr/>
            </a:pPr>
            <a:r>
              <a:rPr lang="en-US" sz="2800" dirty="0"/>
              <a:t>In the back matter</a:t>
            </a:r>
          </a:p>
          <a:p>
            <a:pPr lvl="2">
              <a:lnSpc>
                <a:spcPct val="100000"/>
              </a:lnSpc>
              <a:spcBef>
                <a:spcPct val="20000"/>
              </a:spcBef>
              <a:defRPr/>
            </a:pPr>
            <a:r>
              <a:rPr lang="en-US" sz="2400" dirty="0"/>
              <a:t>bibliography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vert="horz" wrap="square" lIns="91440" tIns="45720" rIns="91440" bIns="45720" rtlCol="0" anchor="ctr" anchorCtr="0">
            <a:normAutofit/>
          </a:bodyPr>
          <a:lstStyle/>
          <a:p>
            <a:pPr eaLnBrk="1" hangingPunct="1"/>
            <a:r>
              <a:rPr dirty="0"/>
              <a:t>In the Preamble</a:t>
            </a:r>
          </a:p>
        </p:txBody>
      </p:sp>
      <p:sp>
        <p:nvSpPr>
          <p:cNvPr id="10243" name="Content Placeholder 2"/>
          <p:cNvSpPr>
            <a:spLocks noGrp="1"/>
          </p:cNvSpPr>
          <p:nvPr>
            <p:ph idx="1"/>
          </p:nvPr>
        </p:nvSpPr>
        <p:spPr/>
        <p:txBody>
          <a:bodyPr vert="horz" wrap="square" lIns="91440" tIns="45720" rIns="91440" bIns="45720" rtlCol="0" anchor="t" anchorCtr="0">
            <a:normAutofit/>
          </a:bodyPr>
          <a:lstStyle/>
          <a:p>
            <a:pPr eaLnBrk="1" hangingPunct="1"/>
            <a:r>
              <a:rPr dirty="0"/>
              <a:t>You specify your document class.</a:t>
            </a:r>
          </a:p>
          <a:p>
            <a:pPr lvl="1" eaLnBrk="1" hangingPunct="1"/>
            <a:r>
              <a:rPr dirty="0"/>
              <a:t>Document classes: letter, article, report, book, slides(beamer, prosper)</a:t>
            </a:r>
          </a:p>
          <a:p>
            <a:pPr lvl="2" eaLnBrk="1" hangingPunct="1"/>
            <a:r>
              <a:rPr dirty="0"/>
              <a:t>\documentclass[12pt]{article}</a:t>
            </a:r>
          </a:p>
          <a:p>
            <a:pPr lvl="2" eaLnBrk="1" hangingPunct="1"/>
            <a:r>
              <a:rPr dirty="0">
                <a:solidFill>
                  <a:srgbClr val="FF0000"/>
                </a:solidFill>
              </a:rPr>
              <a:t>Backslash – at the beginning of text markup command</a:t>
            </a:r>
          </a:p>
          <a:p>
            <a:pPr lvl="1" eaLnBrk="1" hangingPunct="1"/>
            <a:r>
              <a:rPr dirty="0"/>
              <a:t>Packages: numerous packages are available</a:t>
            </a:r>
          </a:p>
          <a:p>
            <a:pPr lvl="2" eaLnBrk="1" hangingPunct="1"/>
            <a:r>
              <a:rPr dirty="0"/>
              <a:t>\usepackage[margin=1in]{geometry}</a:t>
            </a:r>
          </a:p>
          <a:p>
            <a:pPr lvl="2" eaLnBrk="1" hangingPunct="1"/>
            <a:r>
              <a:rPr dirty="0"/>
              <a:t>\usepackage{setspace}</a:t>
            </a:r>
          </a:p>
          <a:p>
            <a:pPr lvl="2" eaLnBrk="1" hangingPunct="1"/>
            <a:r>
              <a:rPr dirty="0"/>
              <a:t>\usepackage{harvard}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vert="horz" wrap="square" lIns="91440" tIns="45720" rIns="91440" bIns="45720" rtlCol="0" anchor="ctr" anchorCtr="0">
            <a:normAutofit/>
          </a:bodyPr>
          <a:lstStyle/>
          <a:p>
            <a:pPr eaLnBrk="1" hangingPunct="1"/>
            <a:endParaRPr dirty="0"/>
          </a:p>
        </p:txBody>
      </p:sp>
      <p:pic>
        <p:nvPicPr>
          <p:cNvPr id="11267" name="Picture 2"/>
          <p:cNvPicPr>
            <a:picLocks noGrp="1" noChangeAspect="1"/>
          </p:cNvPicPr>
          <p:nvPr>
            <p:ph idx="1"/>
          </p:nvPr>
        </p:nvPicPr>
        <p:blipFill>
          <a:blip r:embed="rId2"/>
          <a:srcRect r="35896" b="47115"/>
          <a:stretch>
            <a:fillRect/>
          </a:stretch>
        </p:blipFill>
        <p:spPr>
          <a:xfrm>
            <a:off x="1974850" y="685800"/>
            <a:ext cx="8312150" cy="5486400"/>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vert="horz" wrap="square" lIns="91440" tIns="45720" rIns="91440" bIns="45720" rtlCol="0" anchor="ctr" anchorCtr="0">
            <a:normAutofit/>
          </a:bodyPr>
          <a:lstStyle/>
          <a:p>
            <a:pPr eaLnBrk="1" hangingPunct="1"/>
            <a:r>
              <a:rPr dirty="0"/>
              <a:t>In the Front Matter</a:t>
            </a:r>
          </a:p>
        </p:txBody>
      </p:sp>
      <p:sp>
        <p:nvSpPr>
          <p:cNvPr id="12291" name="Content Placeholder 2"/>
          <p:cNvSpPr>
            <a:spLocks noGrp="1"/>
          </p:cNvSpPr>
          <p:nvPr>
            <p:ph idx="1"/>
          </p:nvPr>
        </p:nvSpPr>
        <p:spPr/>
        <p:txBody>
          <a:bodyPr vert="horz" wrap="square" lIns="91440" tIns="45720" rIns="91440" bIns="45720" rtlCol="0" anchor="t" anchorCtr="0">
            <a:normAutofit/>
          </a:bodyPr>
          <a:lstStyle/>
          <a:p>
            <a:pPr eaLnBrk="1" hangingPunct="1"/>
            <a:r>
              <a:rPr dirty="0"/>
              <a:t>\begin{document}</a:t>
            </a:r>
          </a:p>
          <a:p>
            <a:pPr eaLnBrk="1" hangingPunct="1"/>
            <a:r>
              <a:rPr dirty="0"/>
              <a:t>\title{}</a:t>
            </a:r>
          </a:p>
          <a:p>
            <a:pPr eaLnBrk="1" hangingPunct="1"/>
            <a:r>
              <a:rPr dirty="0"/>
              <a:t>\author{}</a:t>
            </a:r>
          </a:p>
          <a:p>
            <a:pPr eaLnBrk="1" hangingPunct="1"/>
            <a:r>
              <a:rPr dirty="0"/>
              <a:t>\maketitle</a:t>
            </a:r>
          </a:p>
          <a:p>
            <a:pPr eaLnBrk="1" hangingPunct="1"/>
            <a:r>
              <a:rPr dirty="0"/>
              <a:t>\begin{abstract}</a:t>
            </a:r>
          </a:p>
          <a:p>
            <a:pPr eaLnBrk="1" hangingPunct="1"/>
            <a:r>
              <a:rPr dirty="0"/>
              <a:t>\end{abstract}</a:t>
            </a:r>
          </a:p>
          <a:p>
            <a:pPr eaLnBrk="1" hangingPunct="1"/>
            <a:r>
              <a:rPr dirty="0"/>
              <a:t>\pagebreak</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vert="horz" wrap="square" lIns="91440" tIns="45720" rIns="91440" bIns="45720" rtlCol="0" anchor="ctr" anchorCtr="0">
            <a:normAutofit/>
          </a:bodyPr>
          <a:lstStyle/>
          <a:p>
            <a:pPr eaLnBrk="1" hangingPunct="1"/>
            <a:endParaRPr dirty="0"/>
          </a:p>
        </p:txBody>
      </p:sp>
      <p:pic>
        <p:nvPicPr>
          <p:cNvPr id="13315" name="Picture 2"/>
          <p:cNvPicPr>
            <a:picLocks noGrp="1" noChangeAspect="1"/>
          </p:cNvPicPr>
          <p:nvPr>
            <p:ph idx="1"/>
          </p:nvPr>
        </p:nvPicPr>
        <p:blipFill>
          <a:blip r:embed="rId2"/>
          <a:srcRect r="37627" b="33897"/>
          <a:stretch>
            <a:fillRect/>
          </a:stretch>
        </p:blipFill>
        <p:spPr>
          <a:xfrm>
            <a:off x="1981200" y="152401"/>
            <a:ext cx="7620000" cy="6461125"/>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vert="horz" wrap="square" lIns="91440" tIns="45720" rIns="91440" bIns="45720" rtlCol="0" anchor="ctr" anchorCtr="0">
            <a:normAutofit/>
          </a:bodyPr>
          <a:lstStyle/>
          <a:p>
            <a:pPr eaLnBrk="1" hangingPunct="1"/>
            <a:r>
              <a:rPr dirty="0"/>
              <a:t>In the Body</a:t>
            </a:r>
          </a:p>
        </p:txBody>
      </p:sp>
      <p:sp>
        <p:nvSpPr>
          <p:cNvPr id="3" name="Content Placeholder 2"/>
          <p:cNvSpPr>
            <a:spLocks noGrp="1"/>
          </p:cNvSpPr>
          <p:nvPr>
            <p:ph idx="1"/>
          </p:nvPr>
        </p:nvSpPr>
        <p:spPr/>
        <p:txBody>
          <a:bodyPr vert="horz" wrap="square" lIns="91440" tIns="45720" rIns="91440" bIns="45720" numCol="1" rtlCol="0" anchor="t" anchorCtr="0" compatLnSpc="1">
            <a:normAutofit lnSpcReduction="10000"/>
          </a:bodyPr>
          <a:lstStyle/>
          <a:p>
            <a:pPr marL="342900" indent="-342900">
              <a:lnSpc>
                <a:spcPct val="100000"/>
              </a:lnSpc>
              <a:spcBef>
                <a:spcPct val="20000"/>
              </a:spcBef>
              <a:defRPr/>
            </a:pPr>
            <a:r>
              <a:rPr lang="en-US" sz="3200" dirty="0"/>
              <a:t>To begin a new section</a:t>
            </a:r>
          </a:p>
          <a:p>
            <a:pPr marL="342900" indent="-342900">
              <a:lnSpc>
                <a:spcPct val="100000"/>
              </a:lnSpc>
              <a:spcBef>
                <a:spcPct val="20000"/>
              </a:spcBef>
              <a:defRPr/>
            </a:pPr>
            <a:r>
              <a:rPr lang="en-US" sz="3200" dirty="0"/>
              <a:t>\section{}</a:t>
            </a:r>
          </a:p>
          <a:p>
            <a:pPr marL="742950" lvl="1" indent="-285750">
              <a:lnSpc>
                <a:spcPct val="100000"/>
              </a:lnSpc>
              <a:spcBef>
                <a:spcPct val="20000"/>
              </a:spcBef>
              <a:buFont typeface="Arial" panose="020B0604020202020204" pitchFamily="34" charset="0"/>
              <a:buChar char="–"/>
              <a:defRPr/>
            </a:pPr>
            <a:r>
              <a:rPr lang="en-US" sz="2800" dirty="0"/>
              <a:t>Similarly, \subsection{}, \</a:t>
            </a:r>
            <a:r>
              <a:rPr lang="en-US" sz="2800" dirty="0" err="1"/>
              <a:t>subsubsection</a:t>
            </a:r>
            <a:r>
              <a:rPr lang="en-US" sz="2800" dirty="0"/>
              <a:t>{}, \</a:t>
            </a:r>
            <a:r>
              <a:rPr lang="en-US" sz="2800" dirty="0" err="1"/>
              <a:t>subsubsubsection</a:t>
            </a:r>
            <a:r>
              <a:rPr lang="en-US" sz="2800" dirty="0"/>
              <a:t>{}</a:t>
            </a:r>
          </a:p>
          <a:p>
            <a:pPr marL="742950" lvl="1" indent="-285750">
              <a:lnSpc>
                <a:spcPct val="100000"/>
              </a:lnSpc>
              <a:spcBef>
                <a:spcPct val="20000"/>
              </a:spcBef>
              <a:buFont typeface="Arial" panose="020B0604020202020204" pitchFamily="34" charset="0"/>
              <a:buChar char="–"/>
              <a:defRPr/>
            </a:pPr>
            <a:r>
              <a:rPr lang="en-US" sz="2800" dirty="0" err="1"/>
              <a:t>LaTeX</a:t>
            </a:r>
            <a:r>
              <a:rPr lang="en-US" sz="2800" dirty="0"/>
              <a:t> does automatic numbering. If you don’t like it, use section*{}</a:t>
            </a:r>
          </a:p>
          <a:p>
            <a:pPr marL="342900" indent="-342900">
              <a:lnSpc>
                <a:spcPct val="100000"/>
              </a:lnSpc>
              <a:spcBef>
                <a:spcPct val="20000"/>
              </a:spcBef>
              <a:defRPr/>
            </a:pPr>
            <a:r>
              <a:rPr lang="en-US" sz="3200" dirty="0"/>
              <a:t>\</a:t>
            </a:r>
            <a:r>
              <a:rPr lang="en-US" sz="3200" dirty="0" err="1"/>
              <a:t>emph</a:t>
            </a:r>
            <a:r>
              <a:rPr lang="en-US" sz="3200" dirty="0"/>
              <a:t>{}, \</a:t>
            </a:r>
            <a:r>
              <a:rPr lang="en-US" sz="3200" dirty="0" err="1"/>
              <a:t>textbf</a:t>
            </a:r>
            <a:r>
              <a:rPr lang="en-US" sz="3200" dirty="0"/>
              <a:t>{}</a:t>
            </a:r>
          </a:p>
          <a:p>
            <a:pPr marL="342900" indent="-342900">
              <a:lnSpc>
                <a:spcPct val="100000"/>
              </a:lnSpc>
              <a:spcBef>
                <a:spcPct val="20000"/>
              </a:spcBef>
              <a:defRPr/>
            </a:pPr>
            <a:r>
              <a:rPr lang="en-US" sz="3200" dirty="0"/>
              <a:t>\</a:t>
            </a:r>
            <a:r>
              <a:rPr lang="en-US" sz="3200" dirty="0" err="1"/>
              <a:t>singlespacing</a:t>
            </a:r>
            <a:r>
              <a:rPr lang="en-US" sz="3200" dirty="0"/>
              <a:t>, \</a:t>
            </a:r>
            <a:r>
              <a:rPr lang="en-US" sz="3200" dirty="0" err="1"/>
              <a:t>doublespacing</a:t>
            </a:r>
            <a:r>
              <a:rPr lang="en-US" sz="3200" dirty="0"/>
              <a:t>, \</a:t>
            </a:r>
            <a:r>
              <a:rPr lang="en-US" sz="3200" dirty="0" err="1"/>
              <a:t>onehalfspacing</a:t>
            </a:r>
            <a:endParaRPr lang="en-US" sz="3200" dirty="0"/>
          </a:p>
          <a:p>
            <a:pPr marL="342900" indent="-342900">
              <a:lnSpc>
                <a:spcPct val="100000"/>
              </a:lnSpc>
              <a:spcBef>
                <a:spcPct val="20000"/>
              </a:spcBef>
              <a:defRPr/>
            </a:pPr>
            <a:r>
              <a:rPr lang="en-US" sz="3200" dirty="0"/>
              <a:t>\centering or \begin{centering} &amp; \end{centering}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Paper Ranking  and Conference Ranking Check </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 </a:t>
            </a:r>
            <a:r>
              <a:rPr lang="en-US" dirty="0" err="1"/>
              <a:t>Letpub</a:t>
            </a:r>
            <a:r>
              <a:rPr lang="en-US" dirty="0"/>
              <a:t> Check  SCI Journal Ranking</a:t>
            </a:r>
            <a:r>
              <a:rPr lang="en-US" dirty="0">
                <a:hlinkClick r:id="rId2"/>
              </a:rPr>
              <a:t> </a:t>
            </a:r>
            <a:r>
              <a:rPr lang="en-US" sz="900" dirty="0">
                <a:hlinkClick r:id="rId2"/>
              </a:rPr>
              <a:t>http://www.letpub.com.cn/index.php?page=journalapp&amp;fieldtag=all&amp;firstletter=</a:t>
            </a:r>
            <a:endParaRPr lang="en-US" sz="900" dirty="0"/>
          </a:p>
          <a:p>
            <a:pPr marL="514350" indent="-514350">
              <a:buFont typeface="+mj-lt"/>
              <a:buAutoNum type="arabicPeriod"/>
            </a:pPr>
            <a:r>
              <a:rPr lang="en-US" dirty="0"/>
              <a:t>Conference rank </a:t>
            </a:r>
            <a:r>
              <a:rPr lang="en-US" sz="900" dirty="0">
                <a:hlinkClick r:id="rId3"/>
              </a:rPr>
              <a:t>http://www.conferenceranks.com/?searchall=NLDB#</a:t>
            </a:r>
            <a:endParaRPr lang="en-US" dirty="0"/>
          </a:p>
          <a:p>
            <a:pPr marL="514350" indent="-514350">
              <a:buFont typeface="+mj-lt"/>
              <a:buAutoNum type="arabicPeriod"/>
            </a:pPr>
            <a:r>
              <a:rPr lang="en-US" dirty="0"/>
              <a:t>Engineering Village (Check EI Journal  indexing) </a:t>
            </a:r>
            <a:r>
              <a:rPr lang="en-US" sz="900" dirty="0">
                <a:hlinkClick r:id="rId4"/>
              </a:rPr>
              <a:t>https://www.engineeringvillage.com/search/quick.url?CID=quickSearch&amp;database=1</a:t>
            </a:r>
            <a:endParaRPr lang="en-US" sz="900" dirty="0"/>
          </a:p>
          <a:p>
            <a:pPr marL="514350" indent="-514350">
              <a:buFont typeface="+mj-lt"/>
              <a:buAutoNum type="arabicPeriod"/>
            </a:pPr>
            <a:r>
              <a:rPr lang="en-US" dirty="0" err="1"/>
              <a:t>Clarative</a:t>
            </a:r>
            <a:r>
              <a:rPr lang="en-US" dirty="0"/>
              <a:t> analytic JCR Ranking  </a:t>
            </a:r>
            <a:r>
              <a:rPr lang="en-US" dirty="0">
                <a:hlinkClick r:id="rId5"/>
              </a:rPr>
              <a:t>https://clarivate.com/</a:t>
            </a:r>
          </a:p>
          <a:p>
            <a:pPr marL="514350" indent="-514350">
              <a:buFont typeface="+mj-lt"/>
              <a:buAutoNum type="arabicPeriod"/>
            </a:pPr>
            <a:r>
              <a:rPr lang="en-US" dirty="0">
                <a:hlinkClick r:id="rId5"/>
              </a:rPr>
              <a:t>C</a:t>
            </a:r>
            <a:r>
              <a:rPr lang="en-US" dirty="0"/>
              <a:t>CF </a:t>
            </a:r>
            <a:r>
              <a:rPr lang="en-US" sz="900" dirty="0"/>
              <a:t>https://www.ccf.org.cn/Academic_Evaluation/By_category/</a:t>
            </a:r>
          </a:p>
          <a:p>
            <a:pPr marL="514350" indent="-514350">
              <a:buFont typeface="+mj-lt"/>
              <a:buAutoNum type="arabicPeriod"/>
            </a:pPr>
            <a:endParaRPr lang="en-US" sz="900" dirty="0"/>
          </a:p>
          <a:p>
            <a:pPr marL="514350" indent="-514350">
              <a:buFont typeface="+mj-lt"/>
              <a:buAutoNum type="arabicPeriod"/>
            </a:pPr>
            <a:endParaRPr lang="en-US" sz="900" dirty="0"/>
          </a:p>
          <a:p>
            <a:pPr marL="514350" indent="-514350">
              <a:buFont typeface="+mj-lt"/>
              <a:buAutoNum type="arabicPeriod"/>
            </a:pPr>
            <a:endParaRPr lang="en-US" sz="900" dirty="0"/>
          </a:p>
          <a:p>
            <a:pPr marL="514350" indent="-514350">
              <a:buFont typeface="+mj-lt"/>
              <a:buAutoNum type="arabicPeriod"/>
            </a:pPr>
            <a:endParaRPr lang="en-US" sz="900" dirty="0"/>
          </a:p>
          <a:p>
            <a:pPr marL="514350" indent="-514350">
              <a:buFont typeface="+mj-lt"/>
              <a:buAutoNum type="arabicPeriod"/>
            </a:pPr>
            <a:endParaRPr lang="en-US" sz="900" dirty="0"/>
          </a:p>
          <a:p>
            <a:pPr marL="0" indent="0">
              <a:buNone/>
            </a:pPr>
            <a:endParaRPr lang="en-US" dirty="0"/>
          </a:p>
          <a:p>
            <a:pPr marL="0" indent="0">
              <a:buNone/>
            </a:pPr>
            <a:endParaRPr lang="en-US" sz="900" dirty="0"/>
          </a:p>
          <a:p>
            <a:pPr marL="514350" indent="-514350">
              <a:buFont typeface="+mj-lt"/>
              <a:buAutoNum type="arabicPeriod"/>
            </a:pPr>
            <a:endParaRPr lang="en-US" sz="900" dirty="0"/>
          </a:p>
          <a:p>
            <a:pPr marL="514350" indent="-514350">
              <a:buFont typeface="+mj-lt"/>
              <a:buAutoNum type="arabicPeriod"/>
            </a:pPr>
            <a:endParaRPr lang="en-US" sz="900" dirty="0"/>
          </a:p>
          <a:p>
            <a:pPr marL="514350" indent="-514350">
              <a:buFont typeface="+mj-lt"/>
              <a:buAutoNum type="arabicPeriod"/>
            </a:pPr>
            <a:endParaRPr lang="en-US" sz="900" dirty="0"/>
          </a:p>
          <a:p>
            <a:pPr marL="514350" indent="-514350">
              <a:buFont typeface="+mj-lt"/>
              <a:buAutoNum type="arabicPeriod"/>
            </a:pPr>
            <a:endParaRPr lang="en-US" sz="900" dirty="0"/>
          </a:p>
          <a:p>
            <a:pPr marL="514350" indent="-514350">
              <a:buFont typeface="+mj-lt"/>
              <a:buAutoNum type="arabicPeriod"/>
            </a:pPr>
            <a:endParaRPr lang="en-US" sz="900" dirty="0"/>
          </a:p>
          <a:p>
            <a:pPr marL="514350" indent="-514350">
              <a:buFont typeface="+mj-lt"/>
              <a:buAutoNum type="arabicPeriod"/>
            </a:pPr>
            <a:endParaRPr lang="en-US" sz="900" dirty="0"/>
          </a:p>
          <a:p>
            <a:pPr marL="514350" indent="-514350">
              <a:buFont typeface="+mj-lt"/>
              <a:buAutoNum type="arabicPeriod"/>
            </a:pPr>
            <a:endParaRPr lang="en-US" sz="900" dirty="0"/>
          </a:p>
          <a:p>
            <a:pPr marL="514350" indent="-514350">
              <a:buFont typeface="+mj-lt"/>
              <a:buAutoNum type="arabicPeriod"/>
            </a:pPr>
            <a:endParaRPr lang="en-US" sz="900" dirty="0"/>
          </a:p>
          <a:p>
            <a:pPr marL="514350" indent="-514350">
              <a:buFont typeface="+mj-lt"/>
              <a:buAutoNum type="arabicPeriod"/>
            </a:pPr>
            <a:endParaRPr lang="en-US" sz="900" dirty="0"/>
          </a:p>
          <a:p>
            <a:pPr marL="0" indent="0">
              <a:buNone/>
            </a:pPr>
            <a:endParaRPr lang="en-US" sz="900" dirty="0"/>
          </a:p>
          <a:p>
            <a:pPr marL="514350" indent="-514350">
              <a:buFont typeface="+mj-lt"/>
              <a:buAutoNum type="arabicPeriod"/>
            </a:pPr>
            <a:endParaRPr lang="en-US" sz="900" dirty="0"/>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vert="horz" wrap="square" lIns="91440" tIns="45720" rIns="91440" bIns="45720" rtlCol="0" anchor="ctr" anchorCtr="0">
            <a:normAutofit/>
          </a:bodyPr>
          <a:lstStyle/>
          <a:p>
            <a:pPr eaLnBrk="1" hangingPunct="1"/>
            <a:r>
              <a:rPr dirty="0"/>
              <a:t>Footnotes/Quotes/Equations</a:t>
            </a:r>
          </a:p>
        </p:txBody>
      </p:sp>
      <p:sp>
        <p:nvSpPr>
          <p:cNvPr id="15363" name="Content Placeholder 2"/>
          <p:cNvSpPr>
            <a:spLocks noGrp="1"/>
          </p:cNvSpPr>
          <p:nvPr>
            <p:ph idx="1"/>
          </p:nvPr>
        </p:nvSpPr>
        <p:spPr/>
        <p:txBody>
          <a:bodyPr vert="horz" wrap="square" lIns="91440" tIns="45720" rIns="91440" bIns="45720" rtlCol="0" anchor="t" anchorCtr="0">
            <a:normAutofit/>
          </a:bodyPr>
          <a:lstStyle/>
          <a:p>
            <a:pPr eaLnBrk="1" hangingPunct="1">
              <a:lnSpc>
                <a:spcPct val="80000"/>
              </a:lnSpc>
            </a:pPr>
            <a:r>
              <a:rPr sz="2700" dirty="0"/>
              <a:t>\footnote{}</a:t>
            </a:r>
          </a:p>
          <a:p>
            <a:pPr eaLnBrk="1" hangingPunct="1">
              <a:lnSpc>
                <a:spcPct val="80000"/>
              </a:lnSpc>
            </a:pPr>
            <a:r>
              <a:rPr sz="2700" dirty="0"/>
              <a:t>\begin{quote} &amp; \end{quote}</a:t>
            </a:r>
          </a:p>
          <a:p>
            <a:pPr eaLnBrk="1" hangingPunct="1">
              <a:lnSpc>
                <a:spcPct val="80000"/>
              </a:lnSpc>
            </a:pPr>
            <a:r>
              <a:rPr sz="2700" dirty="0"/>
              <a:t>`   ’, ``   ’’ for quatations</a:t>
            </a:r>
          </a:p>
          <a:p>
            <a:pPr eaLnBrk="1" hangingPunct="1">
              <a:lnSpc>
                <a:spcPct val="80000"/>
              </a:lnSpc>
            </a:pPr>
            <a:r>
              <a:rPr sz="2700" dirty="0"/>
              <a:t>Mathematical Equations</a:t>
            </a:r>
          </a:p>
          <a:p>
            <a:pPr lvl="1" eaLnBrk="1" hangingPunct="1">
              <a:lnSpc>
                <a:spcPct val="80000"/>
              </a:lnSpc>
            </a:pPr>
            <a:r>
              <a:rPr dirty="0"/>
              <a:t>Math always in between $ &amp; $</a:t>
            </a:r>
          </a:p>
          <a:p>
            <a:pPr lvl="2" eaLnBrk="1" hangingPunct="1">
              <a:lnSpc>
                <a:spcPct val="80000"/>
              </a:lnSpc>
            </a:pPr>
            <a:r>
              <a:rPr dirty="0"/>
              <a:t>Alternatively, \begin{equation} &amp; \end{equation}</a:t>
            </a:r>
          </a:p>
          <a:p>
            <a:pPr lvl="1" eaLnBrk="1" hangingPunct="1">
              <a:lnSpc>
                <a:spcPct val="80000"/>
              </a:lnSpc>
            </a:pPr>
            <a:r>
              <a:rPr dirty="0"/>
              <a:t>$ 1+4=5 $</a:t>
            </a:r>
          </a:p>
          <a:p>
            <a:pPr lvl="1" eaLnBrk="1" hangingPunct="1">
              <a:lnSpc>
                <a:spcPct val="80000"/>
              </a:lnSpc>
            </a:pPr>
            <a:r>
              <a:rPr dirty="0"/>
              <a:t>\frac{}{}, \sqrt{}, \sum_{k=1}^{n}</a:t>
            </a:r>
          </a:p>
          <a:p>
            <a:pPr lvl="1" eaLnBrk="1" hangingPunct="1">
              <a:lnSpc>
                <a:spcPct val="80000"/>
              </a:lnSpc>
            </a:pPr>
            <a:r>
              <a:rPr dirty="0"/>
              <a:t>^{}, _{}</a:t>
            </a:r>
          </a:p>
          <a:p>
            <a:pPr lvl="1" eaLnBrk="1" hangingPunct="1">
              <a:lnSpc>
                <a:spcPct val="80000"/>
              </a:lnSpc>
            </a:pPr>
            <a:r>
              <a:rPr dirty="0"/>
              <a:t>\greek letters (e.g. \alpha or \Alpha)</a:t>
            </a:r>
          </a:p>
          <a:p>
            <a:pPr lvl="1" eaLnBrk="1" hangingPunct="1">
              <a:lnSpc>
                <a:spcPct val="80000"/>
              </a:lnSpc>
            </a:pPr>
            <a:r>
              <a:rPr dirty="0"/>
              <a:t>WinEdt also provides click and type functions.</a:t>
            </a:r>
          </a:p>
          <a:p>
            <a:pPr lvl="1" eaLnBrk="1" hangingPunct="1">
              <a:lnSpc>
                <a:spcPct val="80000"/>
              </a:lnSpc>
            </a:pP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vert="horz" wrap="square" lIns="91440" tIns="45720" rIns="91440" bIns="45720" rtlCol="0" anchor="ctr" anchorCtr="0">
            <a:normAutofit/>
          </a:bodyPr>
          <a:lstStyle/>
          <a:p>
            <a:pPr eaLnBrk="1" hangingPunct="1"/>
            <a:r>
              <a:rPr dirty="0"/>
              <a:t>Citations</a:t>
            </a:r>
          </a:p>
        </p:txBody>
      </p:sp>
      <p:sp>
        <p:nvSpPr>
          <p:cNvPr id="16387" name="Content Placeholder 2"/>
          <p:cNvSpPr>
            <a:spLocks noGrp="1"/>
          </p:cNvSpPr>
          <p:nvPr>
            <p:ph idx="1"/>
          </p:nvPr>
        </p:nvSpPr>
        <p:spPr/>
        <p:txBody>
          <a:bodyPr vert="horz" wrap="square" lIns="91440" tIns="45720" rIns="91440" bIns="45720" rtlCol="0" anchor="t" anchorCtr="0">
            <a:normAutofit/>
          </a:bodyPr>
          <a:lstStyle/>
          <a:p>
            <a:pPr eaLnBrk="1" hangingPunct="1"/>
            <a:r>
              <a:rPr dirty="0"/>
              <a:t>\cite{bibtexkey}, citeyear{bibtexkey}</a:t>
            </a:r>
          </a:p>
          <a:p>
            <a:pPr eaLnBrk="1" hangingPunct="1"/>
            <a:r>
              <a:rPr dirty="0"/>
              <a:t>It is more convenient to create a bibliography file, called bibtex file(.bib) and use it as needed.</a:t>
            </a:r>
          </a:p>
          <a:p>
            <a:pPr eaLnBrk="1" hangingPunct="1"/>
            <a:r>
              <a:rPr dirty="0"/>
              <a:t>WinEdt is capable of creating a bib file, but there are more convenient tools out there.</a:t>
            </a:r>
          </a:p>
          <a:p>
            <a:pPr eaLnBrk="1" hangingPunct="1"/>
            <a:r>
              <a:rPr dirty="0"/>
              <a:t>JabRef (</a:t>
            </a:r>
            <a:r>
              <a:rPr dirty="0">
                <a:hlinkClick r:id="rId2"/>
              </a:rPr>
              <a:t>http://jabref.sourceforge.net/</a:t>
            </a:r>
            <a:r>
              <a:rPr dirty="0"/>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vert="horz" wrap="square" lIns="91440" tIns="45720" rIns="91440" bIns="45720" rtlCol="0" anchor="ctr" anchorCtr="0">
            <a:normAutofit/>
          </a:bodyPr>
          <a:lstStyle/>
          <a:p>
            <a:pPr eaLnBrk="1" hangingPunct="1"/>
            <a:endParaRPr dirty="0"/>
          </a:p>
        </p:txBody>
      </p:sp>
      <p:pic>
        <p:nvPicPr>
          <p:cNvPr id="17411" name="Picture 2"/>
          <p:cNvPicPr>
            <a:picLocks noGrp="1" noChangeAspect="1"/>
          </p:cNvPicPr>
          <p:nvPr>
            <p:ph idx="1"/>
          </p:nvPr>
        </p:nvPicPr>
        <p:blipFill>
          <a:blip r:embed="rId2"/>
          <a:srcRect r="19022" b="12453"/>
          <a:stretch>
            <a:fillRect/>
          </a:stretch>
        </p:blipFill>
        <p:spPr>
          <a:xfrm>
            <a:off x="2133600" y="1"/>
            <a:ext cx="7924800" cy="6854825"/>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vert="horz" wrap="square" lIns="91440" tIns="45720" rIns="91440" bIns="45720" rtlCol="0" anchor="ctr" anchorCtr="0">
            <a:normAutofit/>
          </a:bodyPr>
          <a:lstStyle/>
          <a:p>
            <a:pPr eaLnBrk="1" hangingPunct="1"/>
            <a:endParaRPr dirty="0"/>
          </a:p>
        </p:txBody>
      </p:sp>
      <p:pic>
        <p:nvPicPr>
          <p:cNvPr id="18435" name="Picture 2"/>
          <p:cNvPicPr>
            <a:picLocks noGrp="1" noChangeAspect="1"/>
          </p:cNvPicPr>
          <p:nvPr>
            <p:ph idx="1"/>
          </p:nvPr>
        </p:nvPicPr>
        <p:blipFill>
          <a:blip r:embed="rId2"/>
          <a:srcRect r="-893" b="8482"/>
          <a:stretch>
            <a:fillRect/>
          </a:stretch>
        </p:blipFill>
        <p:spPr>
          <a:xfrm>
            <a:off x="1524000" y="76200"/>
            <a:ext cx="9240838" cy="6705600"/>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vert="horz" wrap="square" lIns="91440" tIns="45720" rIns="91440" bIns="45720" rtlCol="0" anchor="ctr" anchorCtr="0">
            <a:normAutofit/>
          </a:bodyPr>
          <a:lstStyle/>
          <a:p>
            <a:pPr eaLnBrk="1" hangingPunct="1"/>
            <a:endParaRPr dirty="0"/>
          </a:p>
        </p:txBody>
      </p:sp>
      <p:pic>
        <p:nvPicPr>
          <p:cNvPr id="19459" name="Picture 2"/>
          <p:cNvPicPr>
            <a:picLocks noGrp="1" noChangeAspect="1"/>
          </p:cNvPicPr>
          <p:nvPr>
            <p:ph idx="1"/>
          </p:nvPr>
        </p:nvPicPr>
        <p:blipFill>
          <a:blip r:embed="rId2"/>
          <a:srcRect r="165" b="5717"/>
          <a:stretch>
            <a:fillRect/>
          </a:stretch>
        </p:blipFill>
        <p:spPr>
          <a:xfrm>
            <a:off x="1524000" y="1"/>
            <a:ext cx="9067800" cy="6850063"/>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vert="horz" wrap="square" lIns="91440" tIns="45720" rIns="91440" bIns="45720" rtlCol="0" anchor="ctr" anchorCtr="0">
            <a:normAutofit/>
          </a:bodyPr>
          <a:lstStyle/>
          <a:p>
            <a:pPr eaLnBrk="1" hangingPunct="1"/>
            <a:r>
              <a:rPr dirty="0"/>
              <a:t>Creating a Table</a:t>
            </a:r>
          </a:p>
        </p:txBody>
      </p:sp>
      <p:sp>
        <p:nvSpPr>
          <p:cNvPr id="20483" name="Content Placeholder 2"/>
          <p:cNvSpPr>
            <a:spLocks noGrp="1"/>
          </p:cNvSpPr>
          <p:nvPr>
            <p:ph idx="1"/>
          </p:nvPr>
        </p:nvSpPr>
        <p:spPr>
          <a:xfrm>
            <a:off x="1981200" y="1600200"/>
            <a:ext cx="8229600" cy="4800600"/>
          </a:xfrm>
        </p:spPr>
        <p:txBody>
          <a:bodyPr vert="horz" wrap="square" lIns="91440" tIns="45720" rIns="91440" bIns="45720" rtlCol="0" anchor="t" anchorCtr="0">
            <a:normAutofit/>
          </a:bodyPr>
          <a:lstStyle/>
          <a:p>
            <a:pPr eaLnBrk="1" hangingPunct="1">
              <a:lnSpc>
                <a:spcPct val="80000"/>
              </a:lnSpc>
            </a:pPr>
            <a:r>
              <a:rPr sz="2200" dirty="0"/>
              <a:t>Add numbered table</a:t>
            </a:r>
          </a:p>
          <a:p>
            <a:pPr lvl="1" eaLnBrk="1" hangingPunct="1">
              <a:lnSpc>
                <a:spcPct val="80000"/>
              </a:lnSpc>
            </a:pPr>
            <a:r>
              <a:rPr sz="2000" dirty="0"/>
              <a:t>\begin{table} \caption{}</a:t>
            </a:r>
          </a:p>
          <a:p>
            <a:pPr eaLnBrk="1" hangingPunct="1">
              <a:lnSpc>
                <a:spcPct val="80000"/>
              </a:lnSpc>
            </a:pPr>
            <a:r>
              <a:rPr sz="2200" dirty="0"/>
              <a:t>Creating a table</a:t>
            </a:r>
          </a:p>
          <a:p>
            <a:pPr eaLnBrk="1" hangingPunct="1">
              <a:lnSpc>
                <a:spcPct val="80000"/>
              </a:lnSpc>
            </a:pPr>
            <a:r>
              <a:rPr sz="2200" dirty="0"/>
              <a:t>Simple tables can be produced by</a:t>
            </a:r>
          </a:p>
          <a:p>
            <a:pPr lvl="1" eaLnBrk="1" hangingPunct="1">
              <a:lnSpc>
                <a:spcPct val="80000"/>
              </a:lnSpc>
            </a:pPr>
            <a:r>
              <a:rPr sz="2000" dirty="0"/>
              <a:t>\begin{tabular}[pos]{tablespec}</a:t>
            </a:r>
          </a:p>
          <a:p>
            <a:pPr lvl="1" eaLnBrk="1" hangingPunct="1">
              <a:lnSpc>
                <a:spcPct val="80000"/>
              </a:lnSpc>
            </a:pPr>
            <a:r>
              <a:rPr sz="2000" dirty="0"/>
              <a:t>Within the {tablespec} section, one details the number of columns, the alignment, and the number of vertical lines of the table.</a:t>
            </a:r>
          </a:p>
          <a:p>
            <a:pPr lvl="2" eaLnBrk="1" hangingPunct="1">
              <a:lnSpc>
                <a:spcPct val="80000"/>
              </a:lnSpc>
            </a:pPr>
            <a:r>
              <a:rPr sz="1700" dirty="0"/>
              <a:t>{lrc}, {|l|r|c}</a:t>
            </a:r>
          </a:p>
          <a:p>
            <a:pPr lvl="1" eaLnBrk="1" hangingPunct="1">
              <a:lnSpc>
                <a:spcPct val="80000"/>
              </a:lnSpc>
            </a:pPr>
            <a:r>
              <a:rPr sz="2000" dirty="0"/>
              <a:t>Then type in from left to right, the values for each cell with &amp; in between.</a:t>
            </a:r>
          </a:p>
          <a:p>
            <a:pPr lvl="1" eaLnBrk="1" hangingPunct="1">
              <a:lnSpc>
                <a:spcPct val="80000"/>
              </a:lnSpc>
            </a:pPr>
            <a:r>
              <a:rPr sz="2000" dirty="0"/>
              <a:t>Put “\\” at the end of each row, then input another row of values if needed.</a:t>
            </a:r>
          </a:p>
          <a:p>
            <a:pPr lvl="1" eaLnBrk="1" hangingPunct="1">
              <a:lnSpc>
                <a:spcPct val="80000"/>
              </a:lnSpc>
            </a:pPr>
            <a:r>
              <a:rPr sz="2000" dirty="0"/>
              <a:t>\hline</a:t>
            </a:r>
          </a:p>
          <a:p>
            <a:pPr lvl="1" eaLnBrk="1" hangingPunct="1">
              <a:lnSpc>
                <a:spcPct val="80000"/>
              </a:lnSpc>
            </a:pPr>
            <a:r>
              <a:rPr sz="2000" dirty="0"/>
              <a:t>For STATA users, after downloading the “outtex” package online, one can simply type “outtex” after any estimation and STATA will spit out LaTeX code for the results table presented.</a:t>
            </a:r>
          </a:p>
          <a:p>
            <a:pPr eaLnBrk="1" hangingPunct="1">
              <a:lnSpc>
                <a:spcPct val="80000"/>
              </a:lnSpc>
            </a:pPr>
            <a:endParaRPr sz="2200" dirty="0"/>
          </a:p>
          <a:p>
            <a:pPr eaLnBrk="1" hangingPunct="1">
              <a:lnSpc>
                <a:spcPct val="80000"/>
              </a:lnSpc>
            </a:pPr>
            <a:endParaRPr sz="22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vert="horz" wrap="square" lIns="91440" tIns="45720" rIns="91440" bIns="45720" rtlCol="0" anchor="ctr" anchorCtr="0">
            <a:normAutofit/>
          </a:bodyPr>
          <a:lstStyle/>
          <a:p>
            <a:pPr eaLnBrk="1" hangingPunct="1"/>
            <a:r>
              <a:rPr dirty="0"/>
              <a:t>Creating a 4*3 Table</a:t>
            </a:r>
          </a:p>
        </p:txBody>
      </p:sp>
      <p:sp>
        <p:nvSpPr>
          <p:cNvPr id="3" name="Content Placeholder 2"/>
          <p:cNvSpPr>
            <a:spLocks noGrp="1"/>
          </p:cNvSpPr>
          <p:nvPr>
            <p:ph idx="1"/>
          </p:nvPr>
        </p:nvSpPr>
        <p:spPr>
          <a:xfrm>
            <a:off x="1981200" y="1600200"/>
            <a:ext cx="8229600" cy="4953000"/>
          </a:xfrm>
        </p:spPr>
        <p:txBody>
          <a:bodyPr vert="horz" wrap="square" lIns="91440" tIns="45720" rIns="91440" bIns="45720" numCol="1" rtlCol="0" anchor="t" anchorCtr="0" compatLnSpc="1">
            <a:normAutofit fontScale="77500" lnSpcReduction="20000"/>
          </a:bodyPr>
          <a:lstStyle/>
          <a:p>
            <a:pPr marL="342900" indent="-342900">
              <a:lnSpc>
                <a:spcPct val="100000"/>
              </a:lnSpc>
              <a:spcBef>
                <a:spcPct val="20000"/>
              </a:spcBef>
              <a:defRPr/>
            </a:pPr>
            <a:r>
              <a:rPr lang="en-US" sz="3200" dirty="0"/>
              <a:t>\begin{table}[h]</a:t>
            </a:r>
          </a:p>
          <a:p>
            <a:pPr marL="342900" indent="-342900">
              <a:lnSpc>
                <a:spcPct val="100000"/>
              </a:lnSpc>
              <a:spcBef>
                <a:spcPct val="20000"/>
              </a:spcBef>
              <a:defRPr/>
            </a:pPr>
            <a:r>
              <a:rPr lang="en-US" sz="3200" dirty="0"/>
              <a:t>\caption{Summary of Conclusions from Diagnostic Tests}</a:t>
            </a:r>
          </a:p>
          <a:p>
            <a:pPr marL="342900" indent="-342900">
              <a:lnSpc>
                <a:spcPct val="100000"/>
              </a:lnSpc>
              <a:spcBef>
                <a:spcPct val="20000"/>
              </a:spcBef>
              <a:defRPr/>
            </a:pPr>
            <a:r>
              <a:rPr lang="en-US" sz="3200" dirty="0"/>
              <a:t>\begin{tabular}{</a:t>
            </a:r>
            <a:r>
              <a:rPr lang="en-US" sz="3200" dirty="0" err="1"/>
              <a:t>llll</a:t>
            </a:r>
            <a:r>
              <a:rPr lang="en-US" sz="3200" dirty="0"/>
              <a:t>}</a:t>
            </a:r>
          </a:p>
          <a:p>
            <a:pPr marL="342900" indent="-342900">
              <a:lnSpc>
                <a:spcPct val="100000"/>
              </a:lnSpc>
              <a:spcBef>
                <a:spcPct val="20000"/>
              </a:spcBef>
              <a:defRPr/>
            </a:pPr>
            <a:r>
              <a:rPr lang="en-US" sz="3200" dirty="0"/>
              <a:t>\</a:t>
            </a:r>
            <a:r>
              <a:rPr lang="en-US" sz="3200" dirty="0" err="1"/>
              <a:t>hline</a:t>
            </a:r>
            <a:endParaRPr lang="en-US" sz="3200" dirty="0"/>
          </a:p>
          <a:p>
            <a:pPr marL="342900" indent="-342900">
              <a:lnSpc>
                <a:spcPct val="100000"/>
              </a:lnSpc>
              <a:spcBef>
                <a:spcPct val="20000"/>
              </a:spcBef>
              <a:defRPr/>
            </a:pPr>
            <a:r>
              <a:rPr lang="en-US" sz="3200" dirty="0"/>
              <a:t>\</a:t>
            </a:r>
            <a:r>
              <a:rPr lang="en-US" sz="3200" dirty="0" err="1"/>
              <a:t>hline</a:t>
            </a:r>
            <a:endParaRPr lang="en-US" sz="3200" dirty="0"/>
          </a:p>
          <a:p>
            <a:pPr marL="342900" indent="-342900">
              <a:lnSpc>
                <a:spcPct val="100000"/>
              </a:lnSpc>
              <a:spcBef>
                <a:spcPct val="20000"/>
              </a:spcBef>
              <a:defRPr/>
            </a:pPr>
            <a:r>
              <a:rPr lang="en-US" sz="3200" dirty="0"/>
              <a:t>&amp; </a:t>
            </a:r>
            <a:r>
              <a:rPr lang="en-US" sz="3200" dirty="0" err="1"/>
              <a:t>Macropartisanship</a:t>
            </a:r>
            <a:r>
              <a:rPr lang="en-US" sz="3200" dirty="0"/>
              <a:t> &amp; Consumer Sentiment &amp; Presidential Approval\\</a:t>
            </a:r>
          </a:p>
          <a:p>
            <a:pPr marL="342900" indent="-342900">
              <a:lnSpc>
                <a:spcPct val="100000"/>
              </a:lnSpc>
              <a:spcBef>
                <a:spcPct val="20000"/>
              </a:spcBef>
              <a:defRPr/>
            </a:pPr>
            <a:r>
              <a:rPr lang="en-US" sz="3200" dirty="0"/>
              <a:t>\</a:t>
            </a:r>
            <a:r>
              <a:rPr lang="en-US" sz="3200" dirty="0" err="1"/>
              <a:t>hline</a:t>
            </a:r>
            <a:endParaRPr lang="en-US" sz="3200" dirty="0"/>
          </a:p>
          <a:p>
            <a:pPr marL="342900" indent="-342900">
              <a:lnSpc>
                <a:spcPct val="100000"/>
              </a:lnSpc>
              <a:spcBef>
                <a:spcPct val="20000"/>
              </a:spcBef>
              <a:defRPr/>
            </a:pPr>
            <a:r>
              <a:rPr lang="en-US" sz="3200" dirty="0"/>
              <a:t>Joint F test &amp; $d=1$ &amp; $d=1$ &amp; $d=0$\\</a:t>
            </a:r>
          </a:p>
          <a:p>
            <a:pPr marL="342900" indent="-342900">
              <a:lnSpc>
                <a:spcPct val="100000"/>
              </a:lnSpc>
              <a:spcBef>
                <a:spcPct val="20000"/>
              </a:spcBef>
              <a:defRPr/>
            </a:pPr>
            <a:r>
              <a:rPr lang="en-US" sz="3200" dirty="0"/>
              <a:t>VR test &amp; $0&lt;d\leq1$ &amp; $d=1$ &amp; $0&lt;d\leq1$ \\</a:t>
            </a:r>
          </a:p>
          <a:p>
            <a:pPr marL="342900" indent="-342900">
              <a:lnSpc>
                <a:spcPct val="100000"/>
              </a:lnSpc>
              <a:spcBef>
                <a:spcPct val="20000"/>
              </a:spcBef>
              <a:defRPr/>
            </a:pPr>
            <a:r>
              <a:rPr lang="en-US" sz="3200" dirty="0"/>
              <a:t>\</a:t>
            </a:r>
            <a:r>
              <a:rPr lang="en-US" sz="3200" dirty="0" err="1"/>
              <a:t>hline</a:t>
            </a:r>
            <a:endParaRPr lang="en-US" sz="3200" dirty="0"/>
          </a:p>
          <a:p>
            <a:pPr marL="342900" indent="-342900">
              <a:lnSpc>
                <a:spcPct val="100000"/>
              </a:lnSpc>
              <a:spcBef>
                <a:spcPct val="20000"/>
              </a:spcBef>
              <a:defRPr/>
            </a:pPr>
            <a:r>
              <a:rPr lang="en-US" sz="3200" dirty="0"/>
              <a:t>\end{tabular}</a:t>
            </a:r>
          </a:p>
          <a:p>
            <a:pPr marL="342900" indent="-342900">
              <a:lnSpc>
                <a:spcPct val="100000"/>
              </a:lnSpc>
              <a:spcBef>
                <a:spcPct val="20000"/>
              </a:spcBef>
              <a:defRPr/>
            </a:pPr>
            <a:r>
              <a:rPr lang="en-US" sz="3200" dirty="0"/>
              <a:t>\end{table}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vert="horz" wrap="square" lIns="91440" tIns="45720" rIns="91440" bIns="45720" rtlCol="0" anchor="ctr" anchorCtr="0">
            <a:normAutofit/>
          </a:bodyPr>
          <a:lstStyle/>
          <a:p>
            <a:pPr eaLnBrk="1" hangingPunct="1"/>
            <a:r>
              <a:rPr dirty="0"/>
              <a:t>In the Back Matter </a:t>
            </a:r>
          </a:p>
        </p:txBody>
      </p:sp>
      <p:sp>
        <p:nvSpPr>
          <p:cNvPr id="22531" name="Content Placeholder 2"/>
          <p:cNvSpPr>
            <a:spLocks noGrp="1"/>
          </p:cNvSpPr>
          <p:nvPr>
            <p:ph idx="1"/>
          </p:nvPr>
        </p:nvSpPr>
        <p:spPr/>
        <p:txBody>
          <a:bodyPr vert="horz" wrap="square" lIns="91440" tIns="45720" rIns="91440" bIns="45720" rtlCol="0" anchor="t" anchorCtr="0">
            <a:normAutofit/>
          </a:bodyPr>
          <a:lstStyle/>
          <a:p>
            <a:pPr eaLnBrk="1" hangingPunct="1"/>
            <a:r>
              <a:rPr dirty="0"/>
              <a:t>Don’t forget bibliography{filename}</a:t>
            </a:r>
          </a:p>
          <a:p>
            <a:pPr lvl="1" eaLnBrk="1" hangingPunct="1"/>
            <a:r>
              <a:rPr dirty="0"/>
              <a:t>Make sure that the bibtex file is saved in the same location where the main tex file is saved.</a:t>
            </a:r>
          </a:p>
          <a:p>
            <a:pPr eaLnBrk="1" hangingPunct="1"/>
            <a:r>
              <a:rPr dirty="0"/>
              <a:t>Don’t forget end{document}</a:t>
            </a:r>
          </a:p>
          <a:p>
            <a:pPr eaLnBrk="1" hangingPunct="1">
              <a:buNone/>
            </a:pPr>
            <a:endParaRPr dirty="0"/>
          </a:p>
          <a:p>
            <a:pPr eaLnBrk="1" hangingPunct="1">
              <a:buNone/>
            </a:pP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vert="horz" wrap="square" lIns="91440" tIns="45720" rIns="91440" bIns="45720" rtlCol="0" anchor="ctr" anchorCtr="0">
            <a:normAutofit/>
          </a:bodyPr>
          <a:lstStyle/>
          <a:p>
            <a:pPr eaLnBrk="1" hangingPunct="1"/>
            <a:r>
              <a:rPr dirty="0"/>
              <a:t>Seeing the Document</a:t>
            </a:r>
          </a:p>
        </p:txBody>
      </p:sp>
      <p:pic>
        <p:nvPicPr>
          <p:cNvPr id="23555" name="Picture 2"/>
          <p:cNvPicPr>
            <a:picLocks noGrp="1" noChangeAspect="1"/>
          </p:cNvPicPr>
          <p:nvPr>
            <p:ph idx="1"/>
          </p:nvPr>
        </p:nvPicPr>
        <p:blipFill>
          <a:blip r:embed="rId2"/>
          <a:srcRect r="165" b="81480"/>
          <a:stretch>
            <a:fillRect/>
          </a:stretch>
        </p:blipFill>
        <p:spPr>
          <a:xfrm>
            <a:off x="1709738" y="1524000"/>
            <a:ext cx="8729662" cy="1295400"/>
          </a:xfrm>
        </p:spPr>
      </p:pic>
      <p:sp>
        <p:nvSpPr>
          <p:cNvPr id="23556" name="TextBox 4"/>
          <p:cNvSpPr txBox="1"/>
          <p:nvPr/>
        </p:nvSpPr>
        <p:spPr>
          <a:xfrm>
            <a:off x="2286000" y="3352801"/>
            <a:ext cx="1752600" cy="923925"/>
          </a:xfrm>
          <a:prstGeom prst="rect">
            <a:avLst/>
          </a:prstGeom>
          <a:noFill/>
          <a:ln w="9525">
            <a:noFill/>
          </a:ln>
        </p:spPr>
        <p:txBody>
          <a:bodyPr>
            <a:spAutoFit/>
          </a:bodyPr>
          <a:lstStyle/>
          <a:p>
            <a:r>
              <a:rPr dirty="0">
                <a:latin typeface="Calibri" panose="020F0502020204030204" pitchFamily="34" charset="0"/>
              </a:rPr>
              <a:t>Press on the smiling bear to convert to .dvi</a:t>
            </a:r>
          </a:p>
        </p:txBody>
      </p:sp>
      <p:sp>
        <p:nvSpPr>
          <p:cNvPr id="23557" name="TextBox 6"/>
          <p:cNvSpPr txBox="1"/>
          <p:nvPr/>
        </p:nvSpPr>
        <p:spPr>
          <a:xfrm>
            <a:off x="6781800" y="3352801"/>
            <a:ext cx="1752600" cy="923925"/>
          </a:xfrm>
          <a:prstGeom prst="rect">
            <a:avLst/>
          </a:prstGeom>
          <a:noFill/>
          <a:ln w="9525">
            <a:noFill/>
          </a:ln>
        </p:spPr>
        <p:txBody>
          <a:bodyPr>
            <a:spAutoFit/>
          </a:bodyPr>
          <a:lstStyle/>
          <a:p>
            <a:r>
              <a:rPr dirty="0">
                <a:latin typeface="Calibri" panose="020F0502020204030204" pitchFamily="34" charset="0"/>
              </a:rPr>
              <a:t>Press on the PDF/LaTeX to convert to .pdf</a:t>
            </a:r>
          </a:p>
        </p:txBody>
      </p:sp>
      <p:sp>
        <p:nvSpPr>
          <p:cNvPr id="23558" name="TextBox 7"/>
          <p:cNvSpPr txBox="1"/>
          <p:nvPr/>
        </p:nvSpPr>
        <p:spPr>
          <a:xfrm>
            <a:off x="4495800" y="3352800"/>
            <a:ext cx="1752600" cy="1200150"/>
          </a:xfrm>
          <a:prstGeom prst="rect">
            <a:avLst/>
          </a:prstGeom>
          <a:noFill/>
          <a:ln w="9525">
            <a:noFill/>
          </a:ln>
        </p:spPr>
        <p:txBody>
          <a:bodyPr>
            <a:spAutoFit/>
          </a:bodyPr>
          <a:lstStyle/>
          <a:p>
            <a:r>
              <a:rPr dirty="0">
                <a:latin typeface="Calibri" panose="020F0502020204030204" pitchFamily="34" charset="0"/>
              </a:rPr>
              <a:t>Press on the PDF+happy bear to convert to .pdf and open it</a:t>
            </a:r>
          </a:p>
        </p:txBody>
      </p:sp>
      <p:cxnSp>
        <p:nvCxnSpPr>
          <p:cNvPr id="10" name="Straight Arrow Connector 9"/>
          <p:cNvCxnSpPr>
            <a:stCxn id="23556" idx="0"/>
          </p:cNvCxnSpPr>
          <p:nvPr/>
        </p:nvCxnSpPr>
        <p:spPr>
          <a:xfrm rot="5400000" flipH="1" flipV="1">
            <a:off x="3638550" y="1504950"/>
            <a:ext cx="1371600" cy="23241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3558" idx="0"/>
          </p:cNvCxnSpPr>
          <p:nvPr/>
        </p:nvCxnSpPr>
        <p:spPr>
          <a:xfrm rot="5400000" flipH="1" flipV="1">
            <a:off x="5086350" y="2266950"/>
            <a:ext cx="1371600" cy="8001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3557" idx="0"/>
          </p:cNvCxnSpPr>
          <p:nvPr/>
        </p:nvCxnSpPr>
        <p:spPr>
          <a:xfrm rot="16200000" flipV="1">
            <a:off x="6381750" y="2076450"/>
            <a:ext cx="1371600" cy="11811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vert="horz" wrap="square" lIns="91440" tIns="45720" rIns="91440" bIns="45720" rtlCol="0" anchor="ctr" anchorCtr="0">
            <a:normAutofit/>
          </a:bodyPr>
          <a:lstStyle/>
          <a:p>
            <a:pPr eaLnBrk="1" hangingPunct="1"/>
            <a:r>
              <a:rPr dirty="0"/>
              <a:t>Common Mistakes</a:t>
            </a:r>
          </a:p>
        </p:txBody>
      </p:sp>
      <p:sp>
        <p:nvSpPr>
          <p:cNvPr id="24579" name="Content Placeholder 2"/>
          <p:cNvSpPr>
            <a:spLocks noGrp="1"/>
          </p:cNvSpPr>
          <p:nvPr>
            <p:ph idx="1"/>
          </p:nvPr>
        </p:nvSpPr>
        <p:spPr/>
        <p:txBody>
          <a:bodyPr vert="horz" wrap="square" lIns="91440" tIns="45720" rIns="91440" bIns="45720" rtlCol="0" anchor="t" anchorCtr="0">
            <a:normAutofit/>
          </a:bodyPr>
          <a:lstStyle/>
          <a:p>
            <a:pPr eaLnBrk="1" hangingPunct="1">
              <a:lnSpc>
                <a:spcPct val="90000"/>
              </a:lnSpc>
            </a:pPr>
            <a:r>
              <a:rPr dirty="0"/>
              <a:t>Often times, you make a mistake when creating a document. You will notice the log file reporting a problem.</a:t>
            </a:r>
          </a:p>
          <a:p>
            <a:pPr eaLnBrk="1" hangingPunct="1">
              <a:lnSpc>
                <a:spcPct val="90000"/>
              </a:lnSpc>
            </a:pPr>
            <a:r>
              <a:rPr dirty="0"/>
              <a:t>There are some common mistakes:</a:t>
            </a:r>
          </a:p>
          <a:p>
            <a:pPr lvl="1" eaLnBrk="1" hangingPunct="1">
              <a:lnSpc>
                <a:spcPct val="90000"/>
              </a:lnSpc>
            </a:pPr>
            <a:r>
              <a:rPr dirty="0"/>
              <a:t>“end” doesn’t follow “begin”</a:t>
            </a:r>
          </a:p>
          <a:p>
            <a:pPr lvl="1" eaLnBrk="1" hangingPunct="1">
              <a:lnSpc>
                <a:spcPct val="90000"/>
              </a:lnSpc>
            </a:pPr>
            <a:r>
              <a:rPr dirty="0"/>
              <a:t>$ doesn’t follow $</a:t>
            </a:r>
          </a:p>
          <a:p>
            <a:pPr lvl="1" eaLnBrk="1" hangingPunct="1">
              <a:lnSpc>
                <a:spcPct val="90000"/>
              </a:lnSpc>
            </a:pPr>
            <a:r>
              <a:rPr dirty="0"/>
              <a:t>Using commands from packages lot defined in the preamble</a:t>
            </a:r>
          </a:p>
          <a:p>
            <a:pPr lvl="1" eaLnBrk="1" hangingPunct="1">
              <a:lnSpc>
                <a:spcPct val="90000"/>
              </a:lnSpc>
            </a:pPr>
            <a:r>
              <a:rPr dirty="0"/>
              <a:t>Don’t forget “\”s.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Paraphrasing Websites </a:t>
            </a:r>
          </a:p>
        </p:txBody>
      </p:sp>
      <p:sp>
        <p:nvSpPr>
          <p:cNvPr id="3" name="Content Placeholder 2"/>
          <p:cNvSpPr>
            <a:spLocks noGrp="1"/>
          </p:cNvSpPr>
          <p:nvPr>
            <p:ph idx="1"/>
          </p:nvPr>
        </p:nvSpPr>
        <p:spPr/>
        <p:txBody>
          <a:bodyPr/>
          <a:lstStyle/>
          <a:p>
            <a:r>
              <a:rPr lang="en-US" dirty="0">
                <a:hlinkClick r:id="rId2"/>
              </a:rPr>
              <a:t>https://quillbot.com/app</a:t>
            </a:r>
            <a:endParaRPr lang="en-US" dirty="0"/>
          </a:p>
          <a:p>
            <a:r>
              <a:rPr lang="en-US" dirty="0">
                <a:hlinkClick r:id="rId3"/>
              </a:rPr>
              <a:t>https://free-article-spinner.com/</a:t>
            </a:r>
            <a:endParaRPr lang="en-US" dirty="0"/>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vert="horz" wrap="square" lIns="91440" tIns="45720" rIns="91440" bIns="45720" rtlCol="0" anchor="ctr" anchorCtr="0">
            <a:normAutofit/>
          </a:bodyPr>
          <a:lstStyle/>
          <a:p>
            <a:pPr eaLnBrk="1" hangingPunct="1"/>
            <a:r>
              <a:rPr dirty="0"/>
              <a:t>Other Resources</a:t>
            </a:r>
          </a:p>
        </p:txBody>
      </p:sp>
      <p:sp>
        <p:nvSpPr>
          <p:cNvPr id="25603" name="Content Placeholder 2"/>
          <p:cNvSpPr>
            <a:spLocks noGrp="1"/>
          </p:cNvSpPr>
          <p:nvPr>
            <p:ph idx="1"/>
          </p:nvPr>
        </p:nvSpPr>
        <p:spPr/>
        <p:txBody>
          <a:bodyPr vert="horz" wrap="square" lIns="91440" tIns="45720" rIns="91440" bIns="45720" rtlCol="0" anchor="t" anchorCtr="0">
            <a:normAutofit/>
          </a:bodyPr>
          <a:lstStyle/>
          <a:p>
            <a:pPr eaLnBrk="1" hangingPunct="1">
              <a:lnSpc>
                <a:spcPct val="90000"/>
              </a:lnSpc>
            </a:pPr>
            <a:r>
              <a:rPr sz="3000" dirty="0"/>
              <a:t>Books</a:t>
            </a:r>
          </a:p>
          <a:p>
            <a:pPr lvl="1" eaLnBrk="1" hangingPunct="1">
              <a:lnSpc>
                <a:spcPct val="90000"/>
              </a:lnSpc>
            </a:pPr>
            <a:r>
              <a:rPr sz="2600" dirty="0"/>
              <a:t>Leslie Lampert. 1994. LaTeX: A Document Preparation System. </a:t>
            </a:r>
          </a:p>
          <a:p>
            <a:pPr lvl="1" eaLnBrk="1" hangingPunct="1">
              <a:lnSpc>
                <a:spcPct val="90000"/>
              </a:lnSpc>
            </a:pPr>
            <a:r>
              <a:rPr sz="2600" dirty="0"/>
              <a:t>Helmut Kopta and Patrick W. Daly. 2004.Guide to LaTex</a:t>
            </a:r>
          </a:p>
          <a:p>
            <a:pPr lvl="1" eaLnBrk="1" hangingPunct="1">
              <a:lnSpc>
                <a:spcPct val="90000"/>
              </a:lnSpc>
            </a:pPr>
            <a:r>
              <a:rPr sz="2600" dirty="0"/>
              <a:t>Frank Mittelbach et al. 2004. The LaTeX Companion</a:t>
            </a:r>
          </a:p>
          <a:p>
            <a:pPr eaLnBrk="1" hangingPunct="1">
              <a:lnSpc>
                <a:spcPct val="90000"/>
              </a:lnSpc>
            </a:pPr>
            <a:r>
              <a:rPr sz="3000" dirty="0"/>
              <a:t>Online Guides</a:t>
            </a:r>
          </a:p>
          <a:p>
            <a:pPr lvl="1" eaLnBrk="1" hangingPunct="1">
              <a:lnSpc>
                <a:spcPct val="90000"/>
              </a:lnSpc>
            </a:pPr>
            <a:r>
              <a:rPr sz="2600" dirty="0">
                <a:hlinkClick r:id="rId2"/>
              </a:rPr>
              <a:t>http://en.wikibooks.org/wiki/LaTeX</a:t>
            </a:r>
            <a:endParaRPr sz="2600" dirty="0"/>
          </a:p>
          <a:p>
            <a:pPr lvl="1" eaLnBrk="1" hangingPunct="1">
              <a:lnSpc>
                <a:spcPct val="90000"/>
              </a:lnSpc>
            </a:pPr>
            <a:r>
              <a:rPr sz="2600" dirty="0">
                <a:hlinkClick r:id="rId3"/>
              </a:rPr>
              <a:t>http://tobi.oetiker.ch/lshort/lshort.pdf</a:t>
            </a:r>
            <a:endParaRPr sz="2600" dirty="0"/>
          </a:p>
          <a:p>
            <a:pPr lvl="1" eaLnBrk="1" hangingPunct="1">
              <a:lnSpc>
                <a:spcPct val="90000"/>
              </a:lnSpc>
            </a:pPr>
            <a:r>
              <a:rPr sz="2600" dirty="0"/>
              <a:t>CV and dissertation templates are available on line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879311"/>
          </a:xfrm>
        </p:spPr>
        <p:txBody>
          <a:bodyPr>
            <a:normAutofit fontScale="90000"/>
          </a:bodyPr>
          <a:lstStyle/>
          <a:p>
            <a:r>
              <a:rPr lang="en-US" dirty="0"/>
              <a:t>Simply click on the environment dropdown list (below menu File, has default value </a:t>
            </a:r>
            <a:r>
              <a:rPr lang="en-US" i="1" dirty="0"/>
              <a:t>Standard</a:t>
            </a:r>
            <a:r>
              <a:rPr lang="en-US" dirty="0"/>
              <a:t>)</a:t>
            </a:r>
            <a:br>
              <a:rPr lang="en-US" dirty="0"/>
            </a:br>
            <a:r>
              <a:rPr lang="zh-CN" altLang="en-US" dirty="0"/>
              <a:t>只需单击“环境”下拉列表（在“文件”菜单下，具有默认值</a:t>
            </a:r>
            <a:r>
              <a:rPr lang="en-US" altLang="zh-CN" dirty="0"/>
              <a:t>standard</a:t>
            </a:r>
            <a:r>
              <a:rPr lang="zh-CN" altLang="en-US" dirty="0"/>
              <a:t>）</a:t>
            </a:r>
            <a:endParaRPr lang="en-US" dirty="0"/>
          </a:p>
        </p:txBody>
      </p:sp>
      <p:pic>
        <p:nvPicPr>
          <p:cNvPr id="1026" name="Picture 2" descr="https://www.lyx.org/images/LGT/environment-selection.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73486" y="1842251"/>
            <a:ext cx="1841713" cy="46416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i="0" dirty="0" err="1">
                <a:solidFill>
                  <a:srgbClr val="000000"/>
                </a:solidFill>
                <a:effectLst/>
                <a:latin typeface="Verdana" panose="020B0604030504040204" pitchFamily="34" charset="0"/>
              </a:rPr>
              <a:t>Document→Settings</a:t>
            </a:r>
            <a:r>
              <a:rPr lang="en-US" b="0" i="0" dirty="0">
                <a:solidFill>
                  <a:srgbClr val="000000"/>
                </a:solidFill>
                <a:effectLst/>
                <a:latin typeface="Verdana" panose="020B0604030504040204" pitchFamily="34" charset="0"/>
              </a:rPr>
              <a:t>. </a:t>
            </a:r>
            <a:br>
              <a:rPr lang="en-US" b="0" i="0" dirty="0">
                <a:solidFill>
                  <a:srgbClr val="000000"/>
                </a:solidFill>
                <a:effectLst/>
                <a:latin typeface="Verdana" panose="020B0604030504040204" pitchFamily="34" charset="0"/>
              </a:rPr>
            </a:br>
            <a:endParaRPr lang="en-US" dirty="0"/>
          </a:p>
        </p:txBody>
      </p:sp>
      <p:pic>
        <p:nvPicPr>
          <p:cNvPr id="2050" name="Picture 2" descr="https://www.lyx.org/images/LGT/dialog-document-settin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53" y="1498816"/>
            <a:ext cx="5330825" cy="44105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lyx.org/images/LGT/page-layout-settings.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44039" y="1498816"/>
            <a:ext cx="5295061" cy="43809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486853"/>
          </a:xfrm>
        </p:spPr>
        <p:txBody>
          <a:bodyPr>
            <a:normAutofit fontScale="90000"/>
          </a:bodyPr>
          <a:lstStyle/>
          <a:p>
            <a:r>
              <a:rPr lang="en-US" dirty="0"/>
              <a:t>Now let's include a figure. Use the toolbar button  (menu </a:t>
            </a:r>
            <a:r>
              <a:rPr lang="en-US" dirty="0" err="1"/>
              <a:t>Insert→Float→Figure</a:t>
            </a:r>
            <a:r>
              <a:rPr lang="en-US" dirty="0"/>
              <a:t>)</a:t>
            </a:r>
            <a:br>
              <a:rPr lang="en-US" dirty="0"/>
            </a:br>
            <a:r>
              <a:rPr lang="zh-CN" altLang="en-US" dirty="0"/>
              <a:t>现在让我们包括一个数字。使用工具栏按钮</a:t>
            </a:r>
            <a:endParaRPr lang="en-US" dirty="0"/>
          </a:p>
        </p:txBody>
      </p:sp>
      <p:pic>
        <p:nvPicPr>
          <p:cNvPr id="8" name="Content Placeholder 7"/>
          <p:cNvPicPr>
            <a:picLocks noGrp="1" noChangeAspect="1"/>
          </p:cNvPicPr>
          <p:nvPr>
            <p:ph idx="1"/>
          </p:nvPr>
        </p:nvPicPr>
        <p:blipFill>
          <a:blip r:embed="rId2"/>
          <a:stretch>
            <a:fillRect/>
          </a:stretch>
        </p:blipFill>
        <p:spPr>
          <a:xfrm>
            <a:off x="685800" y="1951845"/>
            <a:ext cx="5410200" cy="1752600"/>
          </a:xfrm>
          <a:prstGeom prst="rect">
            <a:avLst/>
          </a:prstGeom>
        </p:spPr>
      </p:pic>
      <p:pic>
        <p:nvPicPr>
          <p:cNvPr id="9" name="Picture 8"/>
          <p:cNvPicPr>
            <a:picLocks noChangeAspect="1"/>
          </p:cNvPicPr>
          <p:nvPr/>
        </p:nvPicPr>
        <p:blipFill>
          <a:blip r:embed="rId3"/>
          <a:stretch>
            <a:fillRect/>
          </a:stretch>
        </p:blipFill>
        <p:spPr>
          <a:xfrm>
            <a:off x="606137" y="3804312"/>
            <a:ext cx="5410200" cy="187642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992399" y="1895958"/>
            <a:ext cx="4782113" cy="2677983"/>
          </a:xfrm>
          <a:prstGeom prst="rect">
            <a:avLst/>
          </a:prstGeom>
        </p:spPr>
      </p:pic>
      <p:pic>
        <p:nvPicPr>
          <p:cNvPr id="5" name="Picture 4"/>
          <p:cNvPicPr>
            <a:picLocks noChangeAspect="1"/>
          </p:cNvPicPr>
          <p:nvPr/>
        </p:nvPicPr>
        <p:blipFill>
          <a:blip r:embed="rId3"/>
          <a:stretch>
            <a:fillRect/>
          </a:stretch>
        </p:blipFill>
        <p:spPr>
          <a:xfrm>
            <a:off x="6528623" y="2236779"/>
            <a:ext cx="4435710" cy="3749867"/>
          </a:xfrm>
          <a:prstGeom prst="rect">
            <a:avLst/>
          </a:prstGeom>
        </p:spPr>
      </p:pic>
      <p:sp>
        <p:nvSpPr>
          <p:cNvPr id="6" name="Title 1"/>
          <p:cNvSpPr txBox="1"/>
          <p:nvPr/>
        </p:nvSpPr>
        <p:spPr>
          <a:xfrm>
            <a:off x="7028782" y="1434261"/>
            <a:ext cx="3835798" cy="92339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Double Click To Figure</a:t>
            </a:r>
          </a:p>
          <a:p>
            <a:r>
              <a:rPr lang="ja-JP" altLang="en-US" sz="3200" dirty="0"/>
              <a:t>双击图</a:t>
            </a:r>
            <a:endParaRPr lang="en-US" sz="32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 y="4921135"/>
            <a:ext cx="7847215" cy="3209168"/>
          </a:xfrm>
        </p:spPr>
        <p:txBody>
          <a:bodyPr>
            <a:normAutofit/>
          </a:bodyPr>
          <a:lstStyle/>
          <a:p>
            <a:pPr marL="0" indent="0">
              <a:buNone/>
            </a:pPr>
            <a:r>
              <a:rPr lang="zh-CN" altLang="en-US" dirty="0"/>
              <a:t>现在找出你想指的那个句子。</a:t>
            </a:r>
            <a:r>
              <a:rPr lang="en-US" altLang="zh-CN" dirty="0"/>
              <a:t> </a:t>
            </a:r>
            <a:r>
              <a:rPr lang="zh-CN" altLang="en-US" dirty="0"/>
              <a:t>写在那里，比如“看数字”。</a:t>
            </a:r>
            <a:endParaRPr lang="en-US" altLang="zh-CN" dirty="0"/>
          </a:p>
          <a:p>
            <a:pPr marL="0" indent="0">
              <a:buNone/>
            </a:pPr>
            <a:r>
              <a:rPr lang="en-US" dirty="0"/>
              <a:t>Now find the sentence where  you want to refer to the figure.  Write there something like "see Figure ".  </a:t>
            </a:r>
          </a:p>
          <a:p>
            <a:pPr marL="0" indent="0">
              <a:buNone/>
            </a:pPr>
            <a:endParaRPr lang="en-US" dirty="0"/>
          </a:p>
        </p:txBody>
      </p:sp>
      <p:grpSp>
        <p:nvGrpSpPr>
          <p:cNvPr id="7" name="Group 6"/>
          <p:cNvGrpSpPr/>
          <p:nvPr/>
        </p:nvGrpSpPr>
        <p:grpSpPr>
          <a:xfrm>
            <a:off x="0" y="82958"/>
            <a:ext cx="3700766" cy="2007632"/>
            <a:chOff x="563663" y="2812812"/>
            <a:chExt cx="3700766" cy="2007632"/>
          </a:xfrm>
        </p:grpSpPr>
        <p:pic>
          <p:nvPicPr>
            <p:cNvPr id="5" name="Picture 2" descr="https://www.lyx.org/images/LGT/label-figure-dialo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663" y="3182144"/>
              <a:ext cx="3700766" cy="16383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63043" y="2812812"/>
              <a:ext cx="2170786" cy="369332"/>
            </a:xfrm>
            <a:prstGeom prst="rect">
              <a:avLst/>
            </a:prstGeom>
            <a:noFill/>
          </p:spPr>
          <p:txBody>
            <a:bodyPr wrap="none" lIns="91440" tIns="45720" rIns="91440" bIns="45720">
              <a:spAutoFit/>
            </a:bodyPr>
            <a:lstStyle/>
            <a:p>
              <a:pPr algn="ctr"/>
              <a:r>
                <a:rPr lang="en-US" dirty="0"/>
                <a:t>(menu </a:t>
              </a:r>
              <a:r>
                <a:rPr lang="en-US" dirty="0" err="1"/>
                <a:t>Insert→Label</a:t>
              </a:r>
              <a:r>
                <a:rPr lang="en-US" dirty="0"/>
                <a:t>)</a:t>
              </a:r>
              <a:endParaRPr lang="en-US" sz="5400" b="0" cap="none" spc="0" dirty="0">
                <a:ln w="0"/>
                <a:solidFill>
                  <a:schemeClr val="tx1"/>
                </a:solidFill>
                <a:effectLst>
                  <a:outerShdw blurRad="38100" dist="19050" dir="2700000" algn="tl" rotWithShape="0">
                    <a:schemeClr val="dk1">
                      <a:alpha val="40000"/>
                    </a:schemeClr>
                  </a:outerShdw>
                </a:effectLst>
              </a:endParaRPr>
            </a:p>
          </p:txBody>
        </p:sp>
      </p:grpSp>
      <p:pic>
        <p:nvPicPr>
          <p:cNvPr id="8" name="Picture 7"/>
          <p:cNvPicPr>
            <a:picLocks noChangeAspect="1"/>
          </p:cNvPicPr>
          <p:nvPr/>
        </p:nvPicPr>
        <p:blipFill>
          <a:blip r:embed="rId3"/>
          <a:stretch>
            <a:fillRect/>
          </a:stretch>
        </p:blipFill>
        <p:spPr>
          <a:xfrm>
            <a:off x="3776739" y="365125"/>
            <a:ext cx="3686175" cy="4410075"/>
          </a:xfrm>
          <a:prstGeom prst="rect">
            <a:avLst/>
          </a:prstGeom>
        </p:spPr>
      </p:pic>
      <p:sp>
        <p:nvSpPr>
          <p:cNvPr id="9" name="Rectangle 8"/>
          <p:cNvSpPr/>
          <p:nvPr/>
        </p:nvSpPr>
        <p:spPr>
          <a:xfrm>
            <a:off x="3700983" y="21508"/>
            <a:ext cx="2431114" cy="369332"/>
          </a:xfrm>
          <a:prstGeom prst="rect">
            <a:avLst/>
          </a:prstGeom>
          <a:noFill/>
        </p:spPr>
        <p:txBody>
          <a:bodyPr wrap="none" lIns="91440" tIns="45720" rIns="91440" bIns="45720">
            <a:spAutoFit/>
          </a:bodyPr>
          <a:lstStyle/>
          <a:p>
            <a:pPr algn="ctr"/>
            <a:r>
              <a:rPr lang="en-US" dirty="0" err="1"/>
              <a:t>Insert→Cross</a:t>
            </a:r>
            <a:r>
              <a:rPr lang="en-US" dirty="0"/>
              <a:t> Reference</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10" name="Picture 9"/>
          <p:cNvPicPr>
            <a:picLocks noChangeAspect="1"/>
          </p:cNvPicPr>
          <p:nvPr/>
        </p:nvPicPr>
        <p:blipFill>
          <a:blip r:embed="rId4"/>
          <a:stretch>
            <a:fillRect/>
          </a:stretch>
        </p:blipFill>
        <p:spPr>
          <a:xfrm>
            <a:off x="7480174" y="365125"/>
            <a:ext cx="4670181" cy="483864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516559" cy="1325563"/>
          </a:xfrm>
        </p:spPr>
        <p:txBody>
          <a:bodyPr>
            <a:normAutofit/>
          </a:bodyPr>
          <a:lstStyle/>
          <a:p>
            <a:r>
              <a:rPr lang="en-US" b="1" dirty="0"/>
              <a:t>Let's now insert a table </a:t>
            </a:r>
            <a:r>
              <a:rPr lang="zh-CN" altLang="en-US" b="1" dirty="0"/>
              <a:t>现在我们插入一个表</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 y="1648619"/>
            <a:ext cx="6488284" cy="4133203"/>
          </a:xfrm>
          <a:prstGeom prst="rect">
            <a:avLst/>
          </a:prstGeom>
        </p:spPr>
      </p:pic>
      <p:pic>
        <p:nvPicPr>
          <p:cNvPr id="6" name="Picture 5"/>
          <p:cNvPicPr>
            <a:picLocks noChangeAspect="1"/>
          </p:cNvPicPr>
          <p:nvPr/>
        </p:nvPicPr>
        <p:blipFill>
          <a:blip r:embed="rId3"/>
          <a:stretch>
            <a:fillRect/>
          </a:stretch>
        </p:blipFill>
        <p:spPr>
          <a:xfrm>
            <a:off x="6632038" y="1207842"/>
            <a:ext cx="5981700" cy="5286375"/>
          </a:xfrm>
          <a:prstGeom prst="rect">
            <a:avLst/>
          </a:prstGeom>
        </p:spPr>
      </p:pic>
      <p:sp>
        <p:nvSpPr>
          <p:cNvPr id="9" name="Rectangle 8"/>
          <p:cNvSpPr/>
          <p:nvPr/>
        </p:nvSpPr>
        <p:spPr>
          <a:xfrm>
            <a:off x="6797466" y="469178"/>
            <a:ext cx="4113627" cy="1477328"/>
          </a:xfrm>
          <a:prstGeom prst="rect">
            <a:avLst/>
          </a:prstGeom>
          <a:noFill/>
        </p:spPr>
        <p:txBody>
          <a:bodyPr wrap="none" lIns="91440" tIns="45720" rIns="91440" bIns="45720">
            <a:spAutoFit/>
          </a:bodyPr>
          <a:lstStyle/>
          <a:p>
            <a:pPr algn="ctr"/>
            <a:r>
              <a:rPr lang="en-US" b="1" dirty="0"/>
              <a:t>right-click in the table and select </a:t>
            </a:r>
            <a:r>
              <a:rPr lang="en-US" b="1" i="1" dirty="0"/>
              <a:t>Settings</a:t>
            </a:r>
          </a:p>
          <a:p>
            <a:pPr algn="ctr"/>
            <a:r>
              <a:rPr lang="zh-CN" altLang="en-US" b="1" i="1" dirty="0"/>
              <a:t>在表中单击鼠标右键，然后选择“设置”</a:t>
            </a:r>
            <a:endParaRPr lang="en-US" b="1" i="1" dirty="0"/>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Math editor</a:t>
            </a:r>
            <a:endParaRPr lang="en-US" dirty="0"/>
          </a:p>
        </p:txBody>
      </p:sp>
      <p:sp>
        <p:nvSpPr>
          <p:cNvPr id="3" name="Content Placeholder 2"/>
          <p:cNvSpPr>
            <a:spLocks noGrp="1"/>
          </p:cNvSpPr>
          <p:nvPr>
            <p:ph idx="1"/>
          </p:nvPr>
        </p:nvSpPr>
        <p:spPr/>
        <p:txBody>
          <a:bodyPr/>
          <a:lstStyle/>
          <a:p>
            <a:r>
              <a:rPr lang="en-US" dirty="0" err="1"/>
              <a:t>Insert→Math→Inline</a:t>
            </a:r>
            <a:r>
              <a:rPr lang="en-US" dirty="0"/>
              <a:t> Formula (shortcut </a:t>
            </a:r>
            <a:r>
              <a:rPr lang="en-US" dirty="0" err="1"/>
              <a:t>Ctrl+m</a:t>
            </a:r>
            <a:r>
              <a:rPr lang="en-US" dirty="0"/>
              <a:t>).</a:t>
            </a:r>
          </a:p>
          <a:p>
            <a:r>
              <a:rPr lang="zh-CN" altLang="en-US" dirty="0"/>
              <a:t>插入→数学→内联公式（快捷键</a:t>
            </a:r>
            <a:r>
              <a:rPr lang="en-US" altLang="zh-CN" dirty="0"/>
              <a:t>CTRL+M</a:t>
            </a:r>
            <a:r>
              <a:rPr lang="zh-CN" altLang="en-US" dirty="0"/>
              <a:t>）。</a:t>
            </a:r>
            <a:endParaRPr lang="en-US" altLang="zh-CN" dirty="0"/>
          </a:p>
          <a:p>
            <a:r>
              <a:rPr lang="zh-CN" altLang="en-US" dirty="0"/>
              <a:t>要获取上标，请按“</a:t>
            </a:r>
            <a:r>
              <a:rPr lang="en-US" altLang="zh-CN" dirty="0"/>
              <a:t>^”</a:t>
            </a:r>
            <a:r>
              <a:rPr lang="zh-CN" altLang="en-US" dirty="0"/>
              <a:t>（注意空格；下标为“</a:t>
            </a:r>
            <a:r>
              <a:rPr lang="en-US" altLang="zh-CN" dirty="0"/>
              <a:t>u”</a:t>
            </a:r>
            <a:r>
              <a:rPr lang="zh-CN" altLang="en-US" dirty="0"/>
              <a:t>）或工具栏按钮。这将添加一个凸起的框来通知您处于上标中。</a:t>
            </a:r>
          </a:p>
          <a:p>
            <a:r>
              <a:rPr lang="zh-CN" altLang="en-US" dirty="0"/>
              <a:t>要获取希腊字母（在本例中是小圆周率），请单击“数学”工具栏中的，然后选择圆周率。一种通常更快的方法是在公式框中键入“</a:t>
            </a:r>
            <a:r>
              <a:rPr lang="en-US" altLang="zh-CN" dirty="0"/>
              <a:t>\pi”</a:t>
            </a:r>
            <a:r>
              <a:rPr lang="zh-CN" altLang="en-US" dirty="0"/>
              <a:t>（注意空格）。</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 Editor</a:t>
            </a:r>
          </a:p>
        </p:txBody>
      </p:sp>
      <p:sp>
        <p:nvSpPr>
          <p:cNvPr id="3" name="Content Placeholder 2"/>
          <p:cNvSpPr>
            <a:spLocks noGrp="1"/>
          </p:cNvSpPr>
          <p:nvPr>
            <p:ph idx="1"/>
          </p:nvPr>
        </p:nvSpPr>
        <p:spPr/>
        <p:txBody>
          <a:bodyPr/>
          <a:lstStyle/>
          <a:p>
            <a:r>
              <a:rPr lang="en-US" dirty="0"/>
              <a:t>(menu </a:t>
            </a:r>
            <a:r>
              <a:rPr lang="en-US" dirty="0" err="1"/>
              <a:t>Edit→Math→Change</a:t>
            </a:r>
            <a:r>
              <a:rPr lang="en-US" dirty="0"/>
              <a:t> Formula </a:t>
            </a:r>
            <a:r>
              <a:rPr lang="en-US" dirty="0" err="1"/>
              <a:t>Type→Displayed</a:t>
            </a:r>
            <a:r>
              <a:rPr lang="en-US" dirty="0"/>
              <a:t> Formula).</a:t>
            </a:r>
            <a:br>
              <a:rPr lang="en-US" dirty="0"/>
            </a:br>
            <a:r>
              <a:rPr lang="en-US" dirty="0"/>
              <a:t>A displayed formula can also be inserted directly via the Insert menu (shortcut </a:t>
            </a:r>
            <a:r>
              <a:rPr lang="en-US" dirty="0" err="1"/>
              <a:t>Shift+Ctrl+m</a:t>
            </a:r>
            <a:r>
              <a:rPr lang="en-US" dirty="0"/>
              <a:t>).</a:t>
            </a:r>
          </a:p>
          <a:p>
            <a:r>
              <a:rPr lang="zh-CN" altLang="en-US" dirty="0"/>
              <a:t>也可以通过“插入”菜单（快捷键</a:t>
            </a:r>
            <a:r>
              <a:rPr lang="en-US" altLang="zh-CN" dirty="0" err="1"/>
              <a:t>shift+ctrl+m</a:t>
            </a:r>
            <a:r>
              <a:rPr lang="zh-CN" altLang="en-US" dirty="0"/>
              <a:t>）直接插入显示的公式。</a:t>
            </a:r>
            <a:endParaRPr lang="en-US" altLang="zh-CN" dirty="0"/>
          </a:p>
          <a:p>
            <a:endParaRPr lang="en-US" dirty="0"/>
          </a:p>
          <a:p>
            <a:r>
              <a:rPr lang="en-US" dirty="0"/>
              <a:t>To reference it, add a label. </a:t>
            </a:r>
            <a:r>
              <a:rPr lang="zh-CN" altLang="en-US" dirty="0"/>
              <a:t>要引用它，请添加标签。</a:t>
            </a:r>
            <a:endParaRPr lang="en-US" dirty="0"/>
          </a:p>
        </p:txBody>
      </p:sp>
      <p:pic>
        <p:nvPicPr>
          <p:cNvPr id="4" name="Picture 3"/>
          <p:cNvPicPr>
            <a:picLocks noChangeAspect="1"/>
          </p:cNvPicPr>
          <p:nvPr/>
        </p:nvPicPr>
        <p:blipFill>
          <a:blip r:embed="rId2"/>
          <a:stretch>
            <a:fillRect/>
          </a:stretch>
        </p:blipFill>
        <p:spPr>
          <a:xfrm>
            <a:off x="3964231" y="365125"/>
            <a:ext cx="7683818" cy="1325563"/>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BibTEX</a:t>
            </a:r>
            <a:r>
              <a:rPr lang="en-US" dirty="0"/>
              <a:t> (Bibliography)</a:t>
            </a:r>
          </a:p>
        </p:txBody>
      </p:sp>
      <p:sp>
        <p:nvSpPr>
          <p:cNvPr id="3" name="Content Placeholder 2"/>
          <p:cNvSpPr>
            <a:spLocks noGrp="1"/>
          </p:cNvSpPr>
          <p:nvPr>
            <p:ph idx="1"/>
          </p:nvPr>
        </p:nvSpPr>
        <p:spPr>
          <a:xfrm>
            <a:off x="205154" y="1760392"/>
            <a:ext cx="6181578" cy="4351338"/>
          </a:xfrm>
        </p:spPr>
        <p:txBody>
          <a:bodyPr>
            <a:normAutofit fontScale="92500"/>
          </a:bodyPr>
          <a:lstStyle/>
          <a:p>
            <a:r>
              <a:rPr lang="en-US" b="1" dirty="0" err="1"/>
              <a:t>Insert→List</a:t>
            </a:r>
            <a:r>
              <a:rPr lang="en-US" b="1" dirty="0"/>
              <a:t>/</a:t>
            </a:r>
            <a:r>
              <a:rPr lang="en-US" b="1" dirty="0" err="1"/>
              <a:t>TOC→Bib</a:t>
            </a:r>
            <a:r>
              <a:rPr lang="en-US" b="1" dirty="0"/>
              <a:t>(la)</a:t>
            </a:r>
            <a:r>
              <a:rPr lang="en-US" dirty="0" err="1"/>
              <a:t>TeX</a:t>
            </a:r>
            <a:r>
              <a:rPr lang="en-US" dirty="0"/>
              <a:t> Bibliography.</a:t>
            </a:r>
          </a:p>
          <a:p>
            <a:r>
              <a:rPr lang="en-US" dirty="0"/>
              <a:t>In the dialog you can add several </a:t>
            </a:r>
            <a:r>
              <a:rPr lang="en-US" dirty="0" err="1"/>
              <a:t>BibTeX</a:t>
            </a:r>
            <a:r>
              <a:rPr lang="en-US" dirty="0"/>
              <a:t> databases and specify a style how the citations will be printed. </a:t>
            </a:r>
          </a:p>
          <a:p>
            <a:r>
              <a:rPr lang="zh-CN" altLang="en-US" dirty="0"/>
              <a:t>在对话框中，您可以添加几个</a:t>
            </a:r>
            <a:r>
              <a:rPr lang="en-US" altLang="zh-CN" dirty="0" err="1"/>
              <a:t>bibtex</a:t>
            </a:r>
            <a:r>
              <a:rPr lang="zh-CN" altLang="en-US" dirty="0"/>
              <a:t>数据库，并指定如何打印引文的样式。</a:t>
            </a:r>
            <a:endParaRPr lang="en-US" altLang="zh-CN" dirty="0"/>
          </a:p>
          <a:p>
            <a:endParaRPr lang="en-US" dirty="0"/>
          </a:p>
          <a:p>
            <a:r>
              <a:rPr lang="en-US" dirty="0"/>
              <a:t>Now you can add a citation with the toolbar button </a:t>
            </a:r>
            <a:r>
              <a:rPr lang="zh-CN" altLang="en-US" dirty="0"/>
              <a:t>现在可以使用工具栏按钮添加引文</a:t>
            </a:r>
            <a:r>
              <a:rPr lang="en-US" altLang="zh-CN" dirty="0"/>
              <a:t> </a:t>
            </a:r>
            <a:r>
              <a:rPr lang="en-US" b="1" dirty="0"/>
              <a:t>(menu </a:t>
            </a:r>
            <a:r>
              <a:rPr lang="en-US" b="1" dirty="0" err="1"/>
              <a:t>Insert→Citation</a:t>
            </a:r>
            <a:r>
              <a:rPr lang="en-US" b="1" dirty="0"/>
              <a:t>)</a:t>
            </a:r>
            <a:r>
              <a:rPr lang="en-US" dirty="0"/>
              <a:t>.</a:t>
            </a:r>
          </a:p>
          <a:p>
            <a:endParaRPr lang="en-US" dirty="0"/>
          </a:p>
          <a:p>
            <a:endParaRPr lang="en-US" dirty="0"/>
          </a:p>
        </p:txBody>
      </p:sp>
      <p:pic>
        <p:nvPicPr>
          <p:cNvPr id="5" name="Picture 4"/>
          <p:cNvPicPr>
            <a:picLocks noChangeAspect="1"/>
          </p:cNvPicPr>
          <p:nvPr/>
        </p:nvPicPr>
        <p:blipFill>
          <a:blip r:embed="rId2"/>
          <a:stretch>
            <a:fillRect/>
          </a:stretch>
        </p:blipFill>
        <p:spPr>
          <a:xfrm>
            <a:off x="7014499" y="213580"/>
            <a:ext cx="5374449" cy="620128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1D3DE-8794-4ED5-AD89-2CD605CD16EA}"/>
              </a:ext>
            </a:extLst>
          </p:cNvPr>
          <p:cNvSpPr>
            <a:spLocks noGrp="1"/>
          </p:cNvSpPr>
          <p:nvPr>
            <p:ph type="title"/>
          </p:nvPr>
        </p:nvSpPr>
        <p:spPr/>
        <p:txBody>
          <a:bodyPr/>
          <a:lstStyle/>
          <a:p>
            <a:r>
              <a:rPr lang="en-US" dirty="0"/>
              <a:t>Paid Books Download in Free</a:t>
            </a:r>
          </a:p>
        </p:txBody>
      </p:sp>
      <p:sp>
        <p:nvSpPr>
          <p:cNvPr id="3" name="Content Placeholder 2">
            <a:extLst>
              <a:ext uri="{FF2B5EF4-FFF2-40B4-BE49-F238E27FC236}">
                <a16:creationId xmlns:a16="http://schemas.microsoft.com/office/drawing/2014/main" id="{2F4625CD-93A3-4E35-A25F-5B5A13E4213A}"/>
              </a:ext>
            </a:extLst>
          </p:cNvPr>
          <p:cNvSpPr>
            <a:spLocks noGrp="1"/>
          </p:cNvSpPr>
          <p:nvPr>
            <p:ph idx="1"/>
          </p:nvPr>
        </p:nvSpPr>
        <p:spPr/>
        <p:txBody>
          <a:bodyPr/>
          <a:lstStyle/>
          <a:p>
            <a:r>
              <a:rPr lang="en-US" dirty="0">
                <a:hlinkClick r:id="rId2"/>
              </a:rPr>
              <a:t>https://zh.z-lib.org/</a:t>
            </a:r>
            <a:endParaRPr lang="en-US" dirty="0"/>
          </a:p>
          <a:p>
            <a:r>
              <a:rPr lang="en-US" dirty="0">
                <a:hlinkClick r:id="rId3"/>
              </a:rPr>
              <a:t>https://sci-hub.hkvisa.net/</a:t>
            </a:r>
            <a:endParaRPr lang="en-US" dirty="0"/>
          </a:p>
          <a:p>
            <a:endParaRPr lang="en-US" dirty="0"/>
          </a:p>
          <a:p>
            <a:endParaRPr lang="en-US" dirty="0"/>
          </a:p>
        </p:txBody>
      </p:sp>
    </p:spTree>
    <p:extLst>
      <p:ext uri="{BB962C8B-B14F-4D97-AF65-F5344CB8AC3E}">
        <p14:creationId xmlns:p14="http://schemas.microsoft.com/office/powerpoint/2010/main" val="11635147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477108" y="207840"/>
            <a:ext cx="8060787" cy="6458722"/>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a:t>LyX</a:t>
            </a:r>
            <a:r>
              <a:rPr lang="en-US" dirty="0"/>
              <a:t> allows of course to spell check documents</a:t>
            </a:r>
          </a:p>
        </p:txBody>
      </p:sp>
      <p:pic>
        <p:nvPicPr>
          <p:cNvPr id="4" name="Picture 3"/>
          <p:cNvPicPr>
            <a:picLocks noChangeAspect="1"/>
          </p:cNvPicPr>
          <p:nvPr/>
        </p:nvPicPr>
        <p:blipFill>
          <a:blip r:embed="rId2"/>
          <a:stretch>
            <a:fillRect/>
          </a:stretch>
        </p:blipFill>
        <p:spPr>
          <a:xfrm>
            <a:off x="4261045" y="2595563"/>
            <a:ext cx="2628900" cy="35814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EXPORT OPTIONS (Export into Latex Source Code)</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939338" y="1338349"/>
            <a:ext cx="4671015" cy="5370021"/>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Table In Once Column in Double Column Format</a:t>
            </a:r>
          </a:p>
        </p:txBody>
      </p:sp>
      <p:sp>
        <p:nvSpPr>
          <p:cNvPr id="5" name="AutoShape 2" descr="image: "/>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r>
              <a:rPr lang="en-US" dirty="0"/>
              <a:t>\begin{table*}</a:t>
            </a:r>
          </a:p>
          <a:p>
            <a:r>
              <a:rPr lang="en-US" dirty="0"/>
              <a:t>\label{Hybrid Analysis Methods}</a:t>
            </a:r>
          </a:p>
          <a:p>
            <a:r>
              <a:rPr lang="en-US" dirty="0"/>
              <a:t>\caption{Hybrid Analysis Methods}</a:t>
            </a:r>
          </a:p>
          <a:p>
            <a:endParaRPr lang="en-US" dirty="0"/>
          </a:p>
          <a:p>
            <a:pPr marL="0" indent="0">
              <a:buNone/>
            </a:pPr>
            <a:endParaRPr lang="en-US" dirty="0"/>
          </a:p>
          <a:p>
            <a:pPr marL="0" indent="0">
              <a:buNone/>
            </a:pPr>
            <a:endParaRPr lang="en-US" dirty="0"/>
          </a:p>
          <a:p>
            <a:pPr marL="0" indent="0">
              <a:buNone/>
            </a:pPr>
            <a:endParaRPr lang="en-US" dirty="0"/>
          </a:p>
          <a:p>
            <a:r>
              <a:rPr lang="en-US" dirty="0"/>
              <a:t>\end{table*}</a:t>
            </a:r>
          </a:p>
          <a:p>
            <a:endParaRPr lang="en-US" dirty="0"/>
          </a:p>
          <a:p>
            <a:endParaRPr lang="en-US" dirty="0"/>
          </a:p>
        </p:txBody>
      </p:sp>
      <p:graphicFrame>
        <p:nvGraphicFramePr>
          <p:cNvPr id="7" name="Table 6"/>
          <p:cNvGraphicFramePr>
            <a:graphicFrameLocks noGrp="1"/>
          </p:cNvGraphicFramePr>
          <p:nvPr/>
        </p:nvGraphicFramePr>
        <p:xfrm>
          <a:off x="1159803" y="3420663"/>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pPr algn="ctr"/>
                      <a:r>
                        <a:rPr lang="en-US" dirty="0"/>
                        <a:t>A</a:t>
                      </a:r>
                    </a:p>
                  </a:txBody>
                  <a:tcPr/>
                </a:tc>
                <a:tc>
                  <a:txBody>
                    <a:bodyPr/>
                    <a:lstStyle/>
                    <a:p>
                      <a:pPr algn="ctr"/>
                      <a:r>
                        <a:rPr lang="en-US" dirty="0"/>
                        <a:t>B</a:t>
                      </a:r>
                    </a:p>
                  </a:txBody>
                  <a:tcPr/>
                </a:tc>
                <a:extLst>
                  <a:ext uri="{0D108BD9-81ED-4DB2-BD59-A6C34878D82A}">
                    <a16:rowId xmlns:a16="http://schemas.microsoft.com/office/drawing/2014/main" val="10000"/>
                  </a:ext>
                </a:extLst>
              </a:tr>
              <a:tr h="370840">
                <a:tc>
                  <a:txBody>
                    <a:bodyPr/>
                    <a:lstStyle/>
                    <a:p>
                      <a:r>
                        <a:rPr lang="en-US" dirty="0"/>
                        <a:t>123</a:t>
                      </a:r>
                    </a:p>
                  </a:txBody>
                  <a:tcPr/>
                </a:tc>
                <a:tc>
                  <a:txBody>
                    <a:bodyPr/>
                    <a:lstStyle/>
                    <a:p>
                      <a:r>
                        <a:rPr lang="en-US" dirty="0"/>
                        <a:t>123</a:t>
                      </a:r>
                    </a:p>
                  </a:txBody>
                  <a:tcPr/>
                </a:tc>
                <a:extLst>
                  <a:ext uri="{0D108BD9-81ED-4DB2-BD59-A6C34878D82A}">
                    <a16:rowId xmlns:a16="http://schemas.microsoft.com/office/drawing/2014/main" val="10001"/>
                  </a:ext>
                </a:extLst>
              </a:tr>
              <a:tr h="370840">
                <a:tc>
                  <a:txBody>
                    <a:bodyPr/>
                    <a:lstStyle/>
                    <a:p>
                      <a:r>
                        <a:rPr lang="en-US" dirty="0"/>
                        <a:t>555</a:t>
                      </a:r>
                    </a:p>
                  </a:txBody>
                  <a:tcPr/>
                </a:tc>
                <a:tc>
                  <a:txBody>
                    <a:bodyPr/>
                    <a:lstStyle/>
                    <a:p>
                      <a:r>
                        <a:rPr lang="en-US" dirty="0"/>
                        <a:t>444</a:t>
                      </a:r>
                    </a:p>
                  </a:txBody>
                  <a:tcPr/>
                </a:tc>
                <a:extLst>
                  <a:ext uri="{0D108BD9-81ED-4DB2-BD59-A6C34878D82A}">
                    <a16:rowId xmlns:a16="http://schemas.microsoft.com/office/drawing/2014/main" val="10002"/>
                  </a:ext>
                </a:extLst>
              </a:tr>
              <a:tr h="370840">
                <a:tc>
                  <a:txBody>
                    <a:bodyPr/>
                    <a:lstStyle/>
                    <a:p>
                      <a:r>
                        <a:rPr lang="en-US" dirty="0"/>
                        <a:t>66677</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777</a:t>
                      </a:r>
                    </a:p>
                  </a:txBody>
                  <a:tcPr/>
                </a:tc>
                <a:tc>
                  <a:txBody>
                    <a:bodyPr/>
                    <a:lstStyle/>
                    <a:p>
                      <a:r>
                        <a:rPr lang="en-US" dirty="0"/>
                        <a:t>7777</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Figure In Once Column in Double Column Format</a:t>
            </a:r>
          </a:p>
        </p:txBody>
      </p:sp>
      <p:sp>
        <p:nvSpPr>
          <p:cNvPr id="5" name="AutoShape 2" descr="image: "/>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fontScale="92500" lnSpcReduction="10000"/>
          </a:bodyPr>
          <a:lstStyle/>
          <a:p>
            <a:r>
              <a:rPr lang="en-US" dirty="0"/>
              <a:t>\begin{figure*}</a:t>
            </a:r>
          </a:p>
          <a:p>
            <a:r>
              <a:rPr lang="en-US" dirty="0"/>
              <a:t>\centering</a:t>
            </a:r>
          </a:p>
          <a:p>
            <a:endParaRPr lang="en-US" dirty="0"/>
          </a:p>
          <a:p>
            <a:endParaRPr lang="en-US" dirty="0"/>
          </a:p>
          <a:p>
            <a:endParaRPr lang="en-US" dirty="0"/>
          </a:p>
          <a:p>
            <a:endParaRPr lang="en-US" dirty="0"/>
          </a:p>
          <a:p>
            <a:r>
              <a:rPr lang="en-US" dirty="0"/>
              <a:t>\caption{Integration of Android platform and apps with </a:t>
            </a:r>
            <a:r>
              <a:rPr lang="en-US" dirty="0" err="1"/>
              <a:t>IoT</a:t>
            </a:r>
            <a:r>
              <a:rPr lang="en-US" dirty="0"/>
              <a:t> devices to realize </a:t>
            </a:r>
            <a:r>
              <a:rPr lang="en-US" dirty="0" err="1"/>
              <a:t>IoT</a:t>
            </a:r>
            <a:r>
              <a:rPr lang="en-US" dirty="0"/>
              <a:t> dreams} </a:t>
            </a:r>
          </a:p>
          <a:p>
            <a:r>
              <a:rPr lang="en-US" dirty="0"/>
              <a:t>\label{</a:t>
            </a:r>
            <a:r>
              <a:rPr lang="en-US" dirty="0" err="1"/>
              <a:t>fig:IoT-devices-Connected</a:t>
            </a:r>
            <a:r>
              <a:rPr lang="en-US" dirty="0"/>
              <a:t>}</a:t>
            </a:r>
          </a:p>
          <a:p>
            <a:r>
              <a:rPr lang="en-US" dirty="0"/>
              <a:t>\end{figure*}</a:t>
            </a:r>
          </a:p>
          <a:p>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7954" y="2616593"/>
            <a:ext cx="2536595" cy="1723292"/>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 </a:t>
            </a:r>
            <a:r>
              <a:rPr lang="en-US" dirty="0"/>
              <a:t>Write in Latex</a:t>
            </a:r>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Snapchart-make-your-poin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548640"/>
            <a:ext cx="10080583" cy="5543917"/>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4CC9-33EC-4006-9404-5CF7DA15A947}"/>
              </a:ext>
            </a:extLst>
          </p:cNvPr>
          <p:cNvSpPr>
            <a:spLocks noGrp="1"/>
          </p:cNvSpPr>
          <p:nvPr>
            <p:ph type="title"/>
          </p:nvPr>
        </p:nvSpPr>
        <p:spPr/>
        <p:txBody>
          <a:bodyPr/>
          <a:lstStyle/>
          <a:p>
            <a:r>
              <a:rPr lang="en-US" dirty="0"/>
              <a:t>Picture Editing Online</a:t>
            </a:r>
          </a:p>
        </p:txBody>
      </p:sp>
      <p:sp>
        <p:nvSpPr>
          <p:cNvPr id="3" name="Content Placeholder 2">
            <a:extLst>
              <a:ext uri="{FF2B5EF4-FFF2-40B4-BE49-F238E27FC236}">
                <a16:creationId xmlns:a16="http://schemas.microsoft.com/office/drawing/2014/main" id="{93064D64-FA6E-4D29-883B-2ABE523420F7}"/>
              </a:ext>
            </a:extLst>
          </p:cNvPr>
          <p:cNvSpPr>
            <a:spLocks noGrp="1"/>
          </p:cNvSpPr>
          <p:nvPr>
            <p:ph idx="1"/>
          </p:nvPr>
        </p:nvSpPr>
        <p:spPr/>
        <p:txBody>
          <a:bodyPr/>
          <a:lstStyle/>
          <a:p>
            <a:r>
              <a:rPr lang="en-US" dirty="0">
                <a:hlinkClick r:id="rId2"/>
              </a:rPr>
              <a:t>https://www2.lunapic.com/editor/</a:t>
            </a:r>
            <a:endParaRPr lang="en-US" dirty="0"/>
          </a:p>
          <a:p>
            <a:r>
              <a:rPr lang="en-US" dirty="0">
                <a:hlinkClick r:id="rId3"/>
              </a:rPr>
              <a:t>https://picto3d.com/</a:t>
            </a:r>
            <a:endParaRPr lang="en-US" dirty="0"/>
          </a:p>
          <a:p>
            <a:endParaRPr lang="en-US" dirty="0"/>
          </a:p>
        </p:txBody>
      </p:sp>
    </p:spTree>
    <p:extLst>
      <p:ext uri="{BB962C8B-B14F-4D97-AF65-F5344CB8AC3E}">
        <p14:creationId xmlns:p14="http://schemas.microsoft.com/office/powerpoint/2010/main" val="1964523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 Type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49081"/>
            <a:ext cx="10515600" cy="3904425"/>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 Type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14469"/>
            <a:ext cx="10515600" cy="3773650"/>
          </a:xfr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2693</Words>
  <Application>Microsoft Office PowerPoint</Application>
  <PresentationFormat>Widescreen</PresentationFormat>
  <Paragraphs>300</Paragraphs>
  <Slides>66</Slides>
  <Notes>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Microsoft YaHei</vt:lpstr>
      <vt:lpstr>方正兰亭超细黑简体</vt:lpstr>
      <vt:lpstr>Arial</vt:lpstr>
      <vt:lpstr>Calibri</vt:lpstr>
      <vt:lpstr>Calibri Light</vt:lpstr>
      <vt:lpstr>Verdana</vt:lpstr>
      <vt:lpstr>Office Theme</vt:lpstr>
      <vt:lpstr>PowerPoint Presentation</vt:lpstr>
      <vt:lpstr>PowerPoint Presentation</vt:lpstr>
      <vt:lpstr>How To use Install Latex</vt:lpstr>
      <vt:lpstr>Paper Ranking  and Conference Ranking Check </vt:lpstr>
      <vt:lpstr>Paraphrasing Websites </vt:lpstr>
      <vt:lpstr>Paid Books Download in Free</vt:lpstr>
      <vt:lpstr>Picture Editing Online</vt:lpstr>
      <vt:lpstr>Math Type </vt:lpstr>
      <vt:lpstr>Math Type </vt:lpstr>
      <vt:lpstr>What is Mendeley</vt:lpstr>
      <vt:lpstr>Adding Documents</vt:lpstr>
      <vt:lpstr>Document Details Lookup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LaTeX</vt:lpstr>
      <vt:lpstr>What is LaTeX?</vt:lpstr>
      <vt:lpstr>Why Use LaTeX?</vt:lpstr>
      <vt:lpstr>PowerPoint Presentation</vt:lpstr>
      <vt:lpstr>Installing LaTeX</vt:lpstr>
      <vt:lpstr>Installing LaTeX</vt:lpstr>
      <vt:lpstr>DIY</vt:lpstr>
      <vt:lpstr>PowerPoint Presentation</vt:lpstr>
      <vt:lpstr>Basic Document Structure</vt:lpstr>
      <vt:lpstr>In the Preamble</vt:lpstr>
      <vt:lpstr>PowerPoint Presentation</vt:lpstr>
      <vt:lpstr>In the Front Matter</vt:lpstr>
      <vt:lpstr>PowerPoint Presentation</vt:lpstr>
      <vt:lpstr>In the Body</vt:lpstr>
      <vt:lpstr>Footnotes/Quotes/Equations</vt:lpstr>
      <vt:lpstr>Citations</vt:lpstr>
      <vt:lpstr>PowerPoint Presentation</vt:lpstr>
      <vt:lpstr>PowerPoint Presentation</vt:lpstr>
      <vt:lpstr>PowerPoint Presentation</vt:lpstr>
      <vt:lpstr>Creating a Table</vt:lpstr>
      <vt:lpstr>Creating a 4*3 Table</vt:lpstr>
      <vt:lpstr>In the Back Matter </vt:lpstr>
      <vt:lpstr>Seeing the Document</vt:lpstr>
      <vt:lpstr>Common Mistakes</vt:lpstr>
      <vt:lpstr>Other Resources</vt:lpstr>
      <vt:lpstr>Simply click on the environment dropdown list (below menu File, has default value Standard) 只需单击“环境”下拉列表（在“文件”菜单下，具有默认值standard）</vt:lpstr>
      <vt:lpstr>Document→Settings.  </vt:lpstr>
      <vt:lpstr>Now let's include a figure. Use the toolbar button  (menu Insert→Float→Figure) 现在让我们包括一个数字。使用工具栏按钮</vt:lpstr>
      <vt:lpstr>PowerPoint Presentation</vt:lpstr>
      <vt:lpstr>PowerPoint Presentation</vt:lpstr>
      <vt:lpstr>Let's now insert a table 现在我们插入一个表</vt:lpstr>
      <vt:lpstr>Math editor</vt:lpstr>
      <vt:lpstr>Math Editor</vt:lpstr>
      <vt:lpstr>BibTEX (Bibliography)</vt:lpstr>
      <vt:lpstr>PowerPoint Presentation</vt:lpstr>
      <vt:lpstr>PowerPoint Presentation</vt:lpstr>
      <vt:lpstr>EXPORT OPTIONS (Export into Latex Source Code) </vt:lpstr>
      <vt:lpstr>Add Table In Once Column in Double Column Format</vt:lpstr>
      <vt:lpstr>Add Figure In Once Column in Double Column Format</vt:lpstr>
      <vt:lpstr>Algorithm Write in Latex</vt:lpstr>
      <vt:lpstr>PowerPoint Presentation</vt:lpstr>
    </vt:vector>
  </TitlesOfParts>
  <Company>UESTC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InstallLatex</dc:title>
  <dc:creator>Raja</dc:creator>
  <cp:lastModifiedBy>Raja Kumar</cp:lastModifiedBy>
  <cp:revision>65</cp:revision>
  <dcterms:created xsi:type="dcterms:W3CDTF">2019-10-21T12:04:00Z</dcterms:created>
  <dcterms:modified xsi:type="dcterms:W3CDTF">2022-09-16T07:25:38Z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4CB0CB886660435AAD54BCCE26300439</vt:lpwstr>
  </property>
  <property fmtid="{D5CDD505-2E9C-101B-9397-08002B2CF9AE}" pid="3" name="KSOProductBuildVer">
    <vt:lpwstr>1033-11.2.0.10323</vt:lpwstr>
  </property>
</Properties>
</file>